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417" r:id="rId2"/>
    <p:sldId id="405" r:id="rId3"/>
    <p:sldId id="420" r:id="rId4"/>
    <p:sldId id="416" r:id="rId5"/>
    <p:sldId id="393" r:id="rId6"/>
    <p:sldId id="408" r:id="rId7"/>
    <p:sldId id="419" r:id="rId8"/>
    <p:sldId id="418" r:id="rId9"/>
  </p:sldIdLst>
  <p:sldSz cx="9144000" cy="6858000" type="screen4x3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4942"/>
    <a:srgbClr val="FEDBDA"/>
    <a:srgbClr val="F9A5A1"/>
    <a:srgbClr val="EE3900"/>
    <a:srgbClr val="E20C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5262" autoAdjust="0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41458"/>
          </a:xfrm>
          <a:prstGeom prst="rect">
            <a:avLst/>
          </a:prstGeom>
        </p:spPr>
        <p:txBody>
          <a:bodyPr vert="horz" lIns="91135" tIns="45567" rIns="91135" bIns="4556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373" y="0"/>
            <a:ext cx="4301543" cy="341458"/>
          </a:xfrm>
          <a:prstGeom prst="rect">
            <a:avLst/>
          </a:prstGeom>
        </p:spPr>
        <p:txBody>
          <a:bodyPr vert="horz" lIns="91135" tIns="45567" rIns="91135" bIns="45567" rtlCol="0"/>
          <a:lstStyle>
            <a:lvl1pPr algn="r">
              <a:defRPr sz="1200"/>
            </a:lvl1pPr>
          </a:lstStyle>
          <a:p>
            <a:fld id="{44845CA2-2DD8-49C8-809C-97608183053C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3763" y="849313"/>
            <a:ext cx="3059112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35" tIns="45567" rIns="91135" bIns="4556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5" y="3271382"/>
            <a:ext cx="7941310" cy="2676584"/>
          </a:xfrm>
          <a:prstGeom prst="rect">
            <a:avLst/>
          </a:prstGeom>
        </p:spPr>
        <p:txBody>
          <a:bodyPr vert="horz" lIns="91135" tIns="45567" rIns="91135" bIns="45567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221"/>
            <a:ext cx="4301543" cy="341457"/>
          </a:xfrm>
          <a:prstGeom prst="rect">
            <a:avLst/>
          </a:prstGeom>
        </p:spPr>
        <p:txBody>
          <a:bodyPr vert="horz" lIns="91135" tIns="45567" rIns="91135" bIns="4556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373" y="6456221"/>
            <a:ext cx="4301543" cy="341457"/>
          </a:xfrm>
          <a:prstGeom prst="rect">
            <a:avLst/>
          </a:prstGeom>
        </p:spPr>
        <p:txBody>
          <a:bodyPr vert="horz" lIns="91135" tIns="45567" rIns="91135" bIns="45567" rtlCol="0" anchor="b"/>
          <a:lstStyle>
            <a:lvl1pPr algn="r">
              <a:defRPr sz="1200"/>
            </a:lvl1pPr>
          </a:lstStyle>
          <a:p>
            <a:fld id="{1F74017F-34C5-4C55-9D30-FBD3D98175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599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04;g51849a6b61_2_41:notes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436938" y="849313"/>
            <a:ext cx="3055937" cy="22923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Google Shape;105;g51849a6b61_2_41:note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tIns="45269" bIns="45269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SzPts val="1100"/>
            </a:pPr>
            <a:endParaRPr lang="ru-RU" altLang="ru-RU" sz="11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4017F-34C5-4C55-9D30-FBD3D98175A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04;g51849a6b61_2_41:notes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436938" y="849313"/>
            <a:ext cx="3055937" cy="22923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Google Shape;105;g51849a6b61_2_41:note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tIns="45269" bIns="45269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SzPts val="1100"/>
            </a:pPr>
            <a:endParaRPr lang="ru-RU" altLang="ru-RU" sz="11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04;g51849a6b61_2_41:notes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436938" y="849313"/>
            <a:ext cx="3055937" cy="22923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Google Shape;105;g51849a6b61_2_41:note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tIns="45269" bIns="45269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SzPts val="1100"/>
            </a:pPr>
            <a:endParaRPr lang="ru-RU" altLang="ru-RU" sz="11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04;g51849a6b61_2_41:notes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436938" y="849313"/>
            <a:ext cx="3055937" cy="22923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Google Shape;105;g51849a6b61_2_41:note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tIns="45269" bIns="45269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SzPts val="1100"/>
            </a:pPr>
            <a:endParaRPr lang="ru-RU" altLang="ru-RU" sz="11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F3474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F3474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4/9/2020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F3474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4/9/2020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4/9/2020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402DE31-6831-4E40-98D0-A024EC3B8AB6}" type="datetimeFigureOut">
              <a:rPr lang="ru-RU"/>
              <a:pPr>
                <a:defRPr/>
              </a:pPr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DE16BE13-186A-45C3-99E2-9748CE7429B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8233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равительство НО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4025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685800" y="1285494"/>
            <a:ext cx="8458200" cy="0"/>
          </a:xfrm>
          <a:custGeom>
            <a:avLst/>
            <a:gdLst/>
            <a:ahLst/>
            <a:cxnLst/>
            <a:rect l="l" t="t" r="r" b="b"/>
            <a:pathLst>
              <a:path w="8458200">
                <a:moveTo>
                  <a:pt x="0" y="0"/>
                </a:moveTo>
                <a:lnTo>
                  <a:pt x="8458200" y="0"/>
                </a:lnTo>
              </a:path>
            </a:pathLst>
          </a:custGeom>
          <a:ln w="28575">
            <a:solidFill>
              <a:srgbClr val="F347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92276" y="1607565"/>
            <a:ext cx="7559446" cy="7207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3474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32840" y="3325622"/>
            <a:ext cx="7678318" cy="15792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  <p:sldLayoutId id="2147483668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5"/>
          <p:cNvSpPr/>
          <p:nvPr/>
        </p:nvSpPr>
        <p:spPr>
          <a:xfrm>
            <a:off x="0" y="2667003"/>
            <a:ext cx="9144000" cy="4190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Заголовок 6">
            <a:extLst>
              <a:ext uri="{FF2B5EF4-FFF2-40B4-BE49-F238E27FC236}">
                <a16:creationId xmlns="" xmlns:a16="http://schemas.microsoft.com/office/drawing/2014/main" id="{691C493D-B0C7-4EE2-B56A-2D4F522266A3}"/>
              </a:ext>
            </a:extLst>
          </p:cNvPr>
          <p:cNvSpPr txBox="1">
            <a:spLocks/>
          </p:cNvSpPr>
          <p:nvPr/>
        </p:nvSpPr>
        <p:spPr bwMode="auto">
          <a:xfrm>
            <a:off x="746125" y="2043113"/>
            <a:ext cx="80168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400" b="1" dirty="0">
                <a:solidFill>
                  <a:srgbClr val="F04942"/>
                </a:solidFill>
                <a:cs typeface="Arial" panose="020B0604020202020204" pitchFamily="34" charset="0"/>
                <a:sym typeface="Rasa Medium"/>
              </a:rPr>
              <a:t>О реализации национального проекта «Культура» </a:t>
            </a:r>
          </a:p>
          <a:p>
            <a:r>
              <a:rPr lang="ru-RU" sz="2400" b="1" dirty="0" smtClean="0">
                <a:solidFill>
                  <a:srgbClr val="F04942"/>
                </a:solidFill>
                <a:cs typeface="Arial" panose="020B0604020202020204" pitchFamily="34" charset="0"/>
                <a:sym typeface="Rasa Medium"/>
              </a:rPr>
              <a:t>в </a:t>
            </a:r>
            <a:r>
              <a:rPr lang="ru-RU" sz="2400" b="1" dirty="0">
                <a:solidFill>
                  <a:srgbClr val="F04942"/>
                </a:solidFill>
                <a:cs typeface="Arial" panose="020B0604020202020204" pitchFamily="34" charset="0"/>
                <a:sym typeface="Rasa Medium"/>
              </a:rPr>
              <a:t>2019</a:t>
            </a:r>
            <a:r>
              <a:rPr lang="en-US" sz="2400" b="1" dirty="0">
                <a:solidFill>
                  <a:srgbClr val="F04942"/>
                </a:solidFill>
                <a:cs typeface="Arial" panose="020B0604020202020204" pitchFamily="34" charset="0"/>
                <a:sym typeface="Rasa Medium"/>
              </a:rPr>
              <a:t>-2020</a:t>
            </a:r>
            <a:r>
              <a:rPr lang="ru-RU" sz="2400" b="1" dirty="0">
                <a:solidFill>
                  <a:srgbClr val="F04942"/>
                </a:solidFill>
                <a:cs typeface="Arial" panose="020B0604020202020204" pitchFamily="34" charset="0"/>
                <a:sym typeface="Rasa Medium"/>
              </a:rPr>
              <a:t> годах</a:t>
            </a:r>
            <a:endParaRPr lang="ru-RU" altLang="ru-RU" sz="2400" b="1" dirty="0">
              <a:solidFill>
                <a:srgbClr val="F04942"/>
              </a:solidFill>
              <a:cs typeface="Arial" panose="020B060402020202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9EDA3377-6A78-4EF1-91C6-DA09198814E7}"/>
              </a:ext>
            </a:extLst>
          </p:cNvPr>
          <p:cNvSpPr txBox="1">
            <a:spLocks/>
          </p:cNvSpPr>
          <p:nvPr/>
        </p:nvSpPr>
        <p:spPr>
          <a:xfrm>
            <a:off x="2522538" y="625475"/>
            <a:ext cx="5592762" cy="268288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sz="1400" spc="4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Rasa Medium"/>
              </a:rPr>
              <a:t>МИНИСТЕРСТВО КУЛЬТУРЫ НОВГОРОДСКОЙ ОБЛАСТИ</a:t>
            </a:r>
            <a:endParaRPr sz="1400" spc="4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A1114F35-446D-4F90-ADC7-CCA8420B44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217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CustomShape 1">
            <a:extLst>
              <a:ext uri="{FF2B5EF4-FFF2-40B4-BE49-F238E27FC236}">
                <a16:creationId xmlns="" xmlns:a16="http://schemas.microsoft.com/office/drawing/2014/main" id="{141C7C14-6793-4D76-9F45-7320A89D0B62}"/>
              </a:ext>
            </a:extLst>
          </p:cNvPr>
          <p:cNvSpPr/>
          <p:nvPr/>
        </p:nvSpPr>
        <p:spPr>
          <a:xfrm>
            <a:off x="6988175" y="1295399"/>
            <a:ext cx="2170113" cy="55626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7" name="Прямоугольник 56">
            <a:extLst>
              <a:ext uri="{FF2B5EF4-FFF2-40B4-BE49-F238E27FC236}">
                <a16:creationId xmlns="" xmlns:a16="http://schemas.microsoft.com/office/drawing/2014/main" id="{C29B2FFF-7F83-433C-8936-0B4523E5A3B4}"/>
              </a:ext>
            </a:extLst>
          </p:cNvPr>
          <p:cNvSpPr/>
          <p:nvPr/>
        </p:nvSpPr>
        <p:spPr>
          <a:xfrm>
            <a:off x="661207" y="5616595"/>
            <a:ext cx="6194416" cy="553998"/>
          </a:xfrm>
          <a:prstGeom prst="rect">
            <a:avLst/>
          </a:prstGeom>
          <a:solidFill>
            <a:srgbClr val="FED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>
            <a:extLst>
              <a:ext uri="{FF2B5EF4-FFF2-40B4-BE49-F238E27FC236}">
                <a16:creationId xmlns="" xmlns:a16="http://schemas.microsoft.com/office/drawing/2014/main" id="{4F062F27-9708-44A7-9662-00DF8815B1A6}"/>
              </a:ext>
            </a:extLst>
          </p:cNvPr>
          <p:cNvSpPr/>
          <p:nvPr/>
        </p:nvSpPr>
        <p:spPr>
          <a:xfrm>
            <a:off x="661207" y="5062597"/>
            <a:ext cx="6194416" cy="553998"/>
          </a:xfrm>
          <a:prstGeom prst="rect">
            <a:avLst/>
          </a:prstGeom>
          <a:solidFill>
            <a:srgbClr val="F9A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>
            <a:extLst>
              <a:ext uri="{FF2B5EF4-FFF2-40B4-BE49-F238E27FC236}">
                <a16:creationId xmlns="" xmlns:a16="http://schemas.microsoft.com/office/drawing/2014/main" id="{AA963596-BF70-43F7-B4C4-3883CFCC19B9}"/>
              </a:ext>
            </a:extLst>
          </p:cNvPr>
          <p:cNvSpPr/>
          <p:nvPr/>
        </p:nvSpPr>
        <p:spPr>
          <a:xfrm>
            <a:off x="665163" y="4509373"/>
            <a:ext cx="6194416" cy="553998"/>
          </a:xfrm>
          <a:prstGeom prst="rect">
            <a:avLst/>
          </a:prstGeom>
          <a:solidFill>
            <a:srgbClr val="FED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FEED23D-0325-4CE1-8278-48C54552698F}"/>
              </a:ext>
            </a:extLst>
          </p:cNvPr>
          <p:cNvSpPr/>
          <p:nvPr/>
        </p:nvSpPr>
        <p:spPr>
          <a:xfrm>
            <a:off x="665163" y="3955375"/>
            <a:ext cx="6194416" cy="553998"/>
          </a:xfrm>
          <a:prstGeom prst="rect">
            <a:avLst/>
          </a:prstGeom>
          <a:solidFill>
            <a:srgbClr val="F9A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8" name="Прямоугольник 49"/>
          <p:cNvSpPr>
            <a:spLocks noChangeArrowheads="1"/>
          </p:cNvSpPr>
          <p:nvPr/>
        </p:nvSpPr>
        <p:spPr bwMode="auto">
          <a:xfrm>
            <a:off x="685801" y="3956089"/>
            <a:ext cx="300672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Количество созданных (реконструированных) и капитально отремонтированных объектов организаций культуры (ед.) </a:t>
            </a:r>
          </a:p>
        </p:txBody>
      </p:sp>
      <p:sp>
        <p:nvSpPr>
          <p:cNvPr id="6149" name="Прямоугольник 50"/>
          <p:cNvSpPr>
            <a:spLocks noChangeArrowheads="1"/>
          </p:cNvSpPr>
          <p:nvPr/>
        </p:nvSpPr>
        <p:spPr bwMode="auto">
          <a:xfrm>
            <a:off x="685800" y="4586287"/>
            <a:ext cx="32559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Количество организаций культуры, получивших современное оборудование (ед.) </a:t>
            </a:r>
          </a:p>
        </p:txBody>
      </p:sp>
      <p:sp>
        <p:nvSpPr>
          <p:cNvPr id="6150" name="Прямоугольник 8"/>
          <p:cNvSpPr>
            <a:spLocks noChangeArrowheads="1"/>
          </p:cNvSpPr>
          <p:nvPr/>
        </p:nvSpPr>
        <p:spPr bwMode="auto">
          <a:xfrm>
            <a:off x="685800" y="5131571"/>
            <a:ext cx="32051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Увеличение на 15% числа посещений организаций культуры (тыс. посещений)</a:t>
            </a:r>
          </a:p>
        </p:txBody>
      </p:sp>
      <p:sp>
        <p:nvSpPr>
          <p:cNvPr id="6151" name="Прямоугольник 9"/>
          <p:cNvSpPr>
            <a:spLocks noChangeArrowheads="1"/>
          </p:cNvSpPr>
          <p:nvPr/>
        </p:nvSpPr>
        <p:spPr bwMode="auto">
          <a:xfrm>
            <a:off x="4581525" y="3962400"/>
            <a:ext cx="725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6152" name="Прямоугольник 59"/>
          <p:cNvSpPr>
            <a:spLocks noChangeArrowheads="1"/>
          </p:cNvSpPr>
          <p:nvPr/>
        </p:nvSpPr>
        <p:spPr bwMode="auto">
          <a:xfrm>
            <a:off x="3848100" y="4586287"/>
            <a:ext cx="657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23</a:t>
            </a:r>
          </a:p>
        </p:txBody>
      </p:sp>
      <p:sp>
        <p:nvSpPr>
          <p:cNvPr id="6153" name="Прямоугольник 60"/>
          <p:cNvSpPr>
            <a:spLocks noChangeArrowheads="1"/>
          </p:cNvSpPr>
          <p:nvPr/>
        </p:nvSpPr>
        <p:spPr bwMode="auto">
          <a:xfrm>
            <a:off x="3848100" y="5131571"/>
            <a:ext cx="657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6 343,5</a:t>
            </a:r>
          </a:p>
        </p:txBody>
      </p:sp>
      <p:sp>
        <p:nvSpPr>
          <p:cNvPr id="6154" name="Прямоугольник 62"/>
          <p:cNvSpPr>
            <a:spLocks noChangeArrowheads="1"/>
          </p:cNvSpPr>
          <p:nvPr/>
        </p:nvSpPr>
        <p:spPr bwMode="auto">
          <a:xfrm>
            <a:off x="3848100" y="3956089"/>
            <a:ext cx="5413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6155" name="Прямоугольник 63"/>
          <p:cNvSpPr>
            <a:spLocks noChangeArrowheads="1"/>
          </p:cNvSpPr>
          <p:nvPr/>
        </p:nvSpPr>
        <p:spPr bwMode="auto">
          <a:xfrm>
            <a:off x="4581525" y="4592598"/>
            <a:ext cx="58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23</a:t>
            </a:r>
          </a:p>
        </p:txBody>
      </p:sp>
      <p:sp>
        <p:nvSpPr>
          <p:cNvPr id="6156" name="Прямоугольник 64"/>
          <p:cNvSpPr>
            <a:spLocks noChangeArrowheads="1"/>
          </p:cNvSpPr>
          <p:nvPr/>
        </p:nvSpPr>
        <p:spPr bwMode="auto">
          <a:xfrm>
            <a:off x="4581525" y="5137882"/>
            <a:ext cx="6381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6 </a:t>
            </a:r>
            <a:r>
              <a:rPr lang="en-US" altLang="ru-RU" sz="1000" dirty="0">
                <a:latin typeface="Arial" pitchFamily="34" charset="0"/>
                <a:cs typeface="Arial" pitchFamily="34" charset="0"/>
              </a:rPr>
              <a:t>3</a:t>
            </a:r>
            <a:r>
              <a:rPr lang="ru-RU" altLang="ru-RU" sz="1000" dirty="0">
                <a:latin typeface="Arial" pitchFamily="34" charset="0"/>
                <a:cs typeface="Arial" pitchFamily="34" charset="0"/>
              </a:rPr>
              <a:t>6</a:t>
            </a:r>
            <a:r>
              <a:rPr lang="en-US" altLang="ru-RU" sz="1000" dirty="0">
                <a:latin typeface="Arial" pitchFamily="34" charset="0"/>
                <a:cs typeface="Arial" pitchFamily="34" charset="0"/>
              </a:rPr>
              <a:t>3</a:t>
            </a:r>
            <a:r>
              <a:rPr lang="ru-RU" altLang="ru-RU" sz="1000" dirty="0">
                <a:latin typeface="Arial" pitchFamily="34" charset="0"/>
                <a:cs typeface="Arial" pitchFamily="34" charset="0"/>
              </a:rPr>
              <a:t>,1</a:t>
            </a:r>
          </a:p>
        </p:txBody>
      </p:sp>
      <p:sp>
        <p:nvSpPr>
          <p:cNvPr id="6157" name="Прямоугольник 66"/>
          <p:cNvSpPr>
            <a:spLocks noChangeArrowheads="1"/>
          </p:cNvSpPr>
          <p:nvPr/>
        </p:nvSpPr>
        <p:spPr bwMode="auto">
          <a:xfrm>
            <a:off x="5268912" y="3956089"/>
            <a:ext cx="10501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100 %</a:t>
            </a:r>
          </a:p>
        </p:txBody>
      </p:sp>
      <p:sp>
        <p:nvSpPr>
          <p:cNvPr id="6158" name="Прямоугольник 67"/>
          <p:cNvSpPr>
            <a:spLocks noChangeArrowheads="1"/>
          </p:cNvSpPr>
          <p:nvPr/>
        </p:nvSpPr>
        <p:spPr bwMode="auto">
          <a:xfrm>
            <a:off x="5268912" y="4586287"/>
            <a:ext cx="11318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100 %</a:t>
            </a:r>
          </a:p>
        </p:txBody>
      </p:sp>
      <p:sp>
        <p:nvSpPr>
          <p:cNvPr id="6159" name="Прямоугольник 68"/>
          <p:cNvSpPr>
            <a:spLocks noChangeArrowheads="1"/>
          </p:cNvSpPr>
          <p:nvPr/>
        </p:nvSpPr>
        <p:spPr bwMode="auto">
          <a:xfrm>
            <a:off x="5268912" y="5131571"/>
            <a:ext cx="11318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100,3 %</a:t>
            </a:r>
          </a:p>
        </p:txBody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2522538" y="625475"/>
            <a:ext cx="5592762" cy="268288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sz="1400" spc="4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Rasa Medium"/>
              </a:rPr>
              <a:t>МИНИСТЕРСТВО КУЛЬТУРЫ НОВГОРОДСКОЙ ОБЛАСТИ</a:t>
            </a:r>
            <a:endParaRPr sz="1400" spc="4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66" name="Прямоугольник 8"/>
          <p:cNvSpPr>
            <a:spLocks noChangeArrowheads="1"/>
          </p:cNvSpPr>
          <p:nvPr/>
        </p:nvSpPr>
        <p:spPr bwMode="auto">
          <a:xfrm>
            <a:off x="685800" y="5715000"/>
            <a:ext cx="3205162" cy="34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ts val="1000"/>
              </a:lnSpc>
            </a:pPr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ts val="1000"/>
              </a:lnSpc>
            </a:pPr>
            <a:r>
              <a:rPr lang="ru-RU" altLang="ru-RU" sz="1000" dirty="0">
                <a:latin typeface="Arial" pitchFamily="34" charset="0"/>
                <a:cs typeface="Arial" pitchFamily="34" charset="0"/>
              </a:rPr>
              <a:t>Финансирование проекта  </a:t>
            </a:r>
            <a:r>
              <a:rPr lang="ru-RU" altLang="ru-RU" sz="1000" dirty="0">
                <a:solidFill>
                  <a:srgbClr val="0D0D0D"/>
                </a:solidFill>
                <a:latin typeface="Arial" pitchFamily="34" charset="0"/>
                <a:cs typeface="Arial" pitchFamily="34" charset="0"/>
              </a:rPr>
              <a:t>(тыс. руб.)</a:t>
            </a:r>
          </a:p>
        </p:txBody>
      </p:sp>
      <p:sp>
        <p:nvSpPr>
          <p:cNvPr id="6167" name="Прямоугольник 60"/>
          <p:cNvSpPr>
            <a:spLocks noChangeArrowheads="1"/>
          </p:cNvSpPr>
          <p:nvPr/>
        </p:nvSpPr>
        <p:spPr bwMode="auto">
          <a:xfrm>
            <a:off x="3848100" y="5651477"/>
            <a:ext cx="8001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68 276,3</a:t>
            </a:r>
          </a:p>
        </p:txBody>
      </p:sp>
      <p:sp>
        <p:nvSpPr>
          <p:cNvPr id="6168" name="Прямоугольник 64"/>
          <p:cNvSpPr>
            <a:spLocks noChangeArrowheads="1"/>
          </p:cNvSpPr>
          <p:nvPr/>
        </p:nvSpPr>
        <p:spPr bwMode="auto">
          <a:xfrm>
            <a:off x="4581525" y="5657788"/>
            <a:ext cx="752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68 276,3</a:t>
            </a:r>
          </a:p>
        </p:txBody>
      </p:sp>
      <p:sp>
        <p:nvSpPr>
          <p:cNvPr id="6169" name="Прямоугольник 68"/>
          <p:cNvSpPr>
            <a:spLocks noChangeArrowheads="1"/>
          </p:cNvSpPr>
          <p:nvPr/>
        </p:nvSpPr>
        <p:spPr bwMode="auto">
          <a:xfrm>
            <a:off x="5268912" y="5651477"/>
            <a:ext cx="1005681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100 %</a:t>
            </a:r>
          </a:p>
        </p:txBody>
      </p:sp>
      <p:pic>
        <p:nvPicPr>
          <p:cNvPr id="47" name="Picture 2" descr="https://city-sochi.ru/wp-content/uploads/2019/03/1-1238.jpg"/>
          <p:cNvPicPr>
            <a:picLocks noChangeAspect="1" noChangeArrowheads="1"/>
          </p:cNvPicPr>
          <p:nvPr/>
        </p:nvPicPr>
        <p:blipFill rotWithShape="1">
          <a:blip r:embed="rId3" cstate="print"/>
          <a:srcRect l="41142" r="9976"/>
          <a:stretch/>
        </p:blipFill>
        <p:spPr bwMode="auto">
          <a:xfrm>
            <a:off x="6988174" y="4028722"/>
            <a:ext cx="2170113" cy="2829278"/>
          </a:xfrm>
          <a:prstGeom prst="rect">
            <a:avLst/>
          </a:prstGeom>
          <a:noFill/>
        </p:spPr>
      </p:pic>
      <p:sp>
        <p:nvSpPr>
          <p:cNvPr id="35" name="Text Box 4">
            <a:extLst>
              <a:ext uri="{FF2B5EF4-FFF2-40B4-BE49-F238E27FC236}">
                <a16:creationId xmlns="" xmlns:a16="http://schemas.microsoft.com/office/drawing/2014/main" id="{9A7BA563-7BA7-488E-B583-80B7B8AC66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>
                <a:solidFill>
                  <a:schemeClr val="bg1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2</a:t>
            </a:r>
          </a:p>
        </p:txBody>
      </p:sp>
      <p:sp>
        <p:nvSpPr>
          <p:cNvPr id="40" name="Прямоугольник 62"/>
          <p:cNvSpPr>
            <a:spLocks noChangeArrowheads="1"/>
          </p:cNvSpPr>
          <p:nvPr/>
        </p:nvSpPr>
        <p:spPr bwMode="auto">
          <a:xfrm>
            <a:off x="6196013" y="3956089"/>
            <a:ext cx="5969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41" name="Прямоугольник 62"/>
          <p:cNvSpPr>
            <a:spLocks noChangeArrowheads="1"/>
          </p:cNvSpPr>
          <p:nvPr/>
        </p:nvSpPr>
        <p:spPr bwMode="auto">
          <a:xfrm>
            <a:off x="6196013" y="5131571"/>
            <a:ext cx="68659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6 422,4</a:t>
            </a:r>
          </a:p>
        </p:txBody>
      </p:sp>
      <p:sp>
        <p:nvSpPr>
          <p:cNvPr id="42" name="Прямоугольник 60"/>
          <p:cNvSpPr>
            <a:spLocks noChangeArrowheads="1"/>
          </p:cNvSpPr>
          <p:nvPr/>
        </p:nvSpPr>
        <p:spPr bwMode="auto">
          <a:xfrm>
            <a:off x="6196013" y="5651477"/>
            <a:ext cx="8001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23 874,2</a:t>
            </a:r>
          </a:p>
        </p:txBody>
      </p:sp>
      <p:sp>
        <p:nvSpPr>
          <p:cNvPr id="44" name="Прямоугольник 59"/>
          <p:cNvSpPr>
            <a:spLocks noChangeArrowheads="1"/>
          </p:cNvSpPr>
          <p:nvPr/>
        </p:nvSpPr>
        <p:spPr bwMode="auto">
          <a:xfrm>
            <a:off x="6196013" y="4586287"/>
            <a:ext cx="657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-</a:t>
            </a:r>
          </a:p>
        </p:txBody>
      </p:sp>
      <p:pic>
        <p:nvPicPr>
          <p:cNvPr id="38" name="Рисунок 29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6" r="8163"/>
          <a:stretch/>
        </p:blipFill>
        <p:spPr bwMode="auto">
          <a:xfrm>
            <a:off x="6996113" y="1297103"/>
            <a:ext cx="2162174" cy="272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Заголовок 6">
            <a:extLst>
              <a:ext uri="{FF2B5EF4-FFF2-40B4-BE49-F238E27FC236}">
                <a16:creationId xmlns="" xmlns:a16="http://schemas.microsoft.com/office/drawing/2014/main" id="{7FECBAD5-EF65-4C28-9ED9-2E494DC6D381}"/>
              </a:ext>
            </a:extLst>
          </p:cNvPr>
          <p:cNvSpPr txBox="1">
            <a:spLocks/>
          </p:cNvSpPr>
          <p:nvPr/>
        </p:nvSpPr>
        <p:spPr bwMode="auto">
          <a:xfrm>
            <a:off x="601663" y="1505664"/>
            <a:ext cx="570230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spc="-1" dirty="0">
                <a:solidFill>
                  <a:srgbClr val="F04942"/>
                </a:solidFill>
                <a:latin typeface="Arial"/>
                <a:cs typeface="Arial" panose="020B0604020202020204" pitchFamily="34" charset="0"/>
              </a:rPr>
              <a:t>Федеральный проект</a:t>
            </a:r>
          </a:p>
          <a:p>
            <a:pPr eaLnBrk="1" hangingPunct="1">
              <a:defRPr/>
            </a:pPr>
            <a:r>
              <a:rPr lang="ru-RU" altLang="ru-RU" sz="2400" b="1" spc="-1" dirty="0">
                <a:solidFill>
                  <a:srgbClr val="F04942"/>
                </a:solidFill>
                <a:latin typeface="Arial"/>
                <a:cs typeface="Arial" panose="020B0604020202020204" pitchFamily="34" charset="0"/>
              </a:rPr>
              <a:t>«Культурная среда»</a:t>
            </a:r>
            <a:endParaRPr lang="ru-RU" altLang="ru-RU" sz="2400" b="1" dirty="0">
              <a:solidFill>
                <a:srgbClr val="F04942"/>
              </a:solidFill>
              <a:cs typeface="Arial" panose="020B0604020202020204" pitchFamily="34" charset="0"/>
            </a:endParaRPr>
          </a:p>
        </p:txBody>
      </p:sp>
      <p:cxnSp>
        <p:nvCxnSpPr>
          <p:cNvPr id="49" name="Прямая соединительная линия 48">
            <a:extLst>
              <a:ext uri="{FF2B5EF4-FFF2-40B4-BE49-F238E27FC236}">
                <a16:creationId xmlns="" xmlns:a16="http://schemas.microsoft.com/office/drawing/2014/main" id="{297976F0-0824-47BC-8328-216434597247}"/>
              </a:ext>
            </a:extLst>
          </p:cNvPr>
          <p:cNvCxnSpPr/>
          <p:nvPr/>
        </p:nvCxnSpPr>
        <p:spPr>
          <a:xfrm>
            <a:off x="3190122" y="2573337"/>
            <a:ext cx="0" cy="941388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Google Shape;113;p26">
            <a:extLst>
              <a:ext uri="{FF2B5EF4-FFF2-40B4-BE49-F238E27FC236}">
                <a16:creationId xmlns="" xmlns:a16="http://schemas.microsoft.com/office/drawing/2014/main" id="{0B52E23C-E7A0-4BE7-81BA-2E6B2663F6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663" y="2514600"/>
            <a:ext cx="1876425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57" tIns="107257" rIns="107257" bIns="107257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sz="1200" b="1" spc="-1" dirty="0">
                <a:solidFill>
                  <a:srgbClr val="000000"/>
                </a:solidFill>
                <a:ea typeface="DejaVu Sans"/>
                <a:cs typeface="Arial" panose="020B0604020202020204" pitchFamily="34" charset="0"/>
              </a:rPr>
              <a:t>ЦЕЛЬ</a:t>
            </a:r>
            <a:endParaRPr lang="ru-RU" sz="1200" spc="-1" dirty="0">
              <a:cs typeface="Arial" panose="020B0604020202020204" pitchFamily="34" charset="0"/>
            </a:endParaRPr>
          </a:p>
        </p:txBody>
      </p:sp>
      <p:sp>
        <p:nvSpPr>
          <p:cNvPr id="51" name="Google Shape;113;p26">
            <a:extLst>
              <a:ext uri="{FF2B5EF4-FFF2-40B4-BE49-F238E27FC236}">
                <a16:creationId xmlns="" xmlns:a16="http://schemas.microsoft.com/office/drawing/2014/main" id="{0959E56C-3AFE-422B-B2A7-CAA6E74979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2821" y="2514600"/>
            <a:ext cx="1445379" cy="799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57" tIns="107257" rIns="107257" bIns="107257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sz="1200" b="1" spc="-1" dirty="0">
                <a:solidFill>
                  <a:srgbClr val="000000"/>
                </a:solidFill>
                <a:ea typeface="DejaVu Sans"/>
                <a:cs typeface="Arial" panose="020B0604020202020204" pitchFamily="34" charset="0"/>
              </a:rPr>
              <a:t>СРОКИ</a:t>
            </a:r>
            <a:endParaRPr lang="en-US" sz="1200" b="1" spc="-1" dirty="0">
              <a:solidFill>
                <a:srgbClr val="000000"/>
              </a:solidFill>
              <a:ea typeface="DejaVu Sans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200" b="1" spc="-1" dirty="0">
                <a:solidFill>
                  <a:srgbClr val="000000"/>
                </a:solidFill>
                <a:cs typeface="Arial" panose="020B0604020202020204" pitchFamily="34" charset="0"/>
              </a:rPr>
              <a:t>РЕАЛИЗАЦИИ</a:t>
            </a:r>
          </a:p>
          <a:p>
            <a:pPr>
              <a:defRPr/>
            </a:pPr>
            <a:endParaRPr lang="ru-RU" sz="1000" dirty="0">
              <a:cs typeface="Arial" pitchFamily="34" charset="0"/>
            </a:endParaRPr>
          </a:p>
          <a:p>
            <a:pPr>
              <a:defRPr/>
            </a:pPr>
            <a:r>
              <a:rPr lang="ru-RU" sz="1000" dirty="0">
                <a:cs typeface="Arial" pitchFamily="34" charset="0"/>
              </a:rPr>
              <a:t>2019-2024 годы</a:t>
            </a:r>
          </a:p>
        </p:txBody>
      </p:sp>
      <p:sp>
        <p:nvSpPr>
          <p:cNvPr id="52" name="Google Shape;113;p26">
            <a:extLst>
              <a:ext uri="{FF2B5EF4-FFF2-40B4-BE49-F238E27FC236}">
                <a16:creationId xmlns="" xmlns:a16="http://schemas.microsoft.com/office/drawing/2014/main" id="{C53D469A-6D23-447B-A006-E412A3735F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963" y="2762250"/>
            <a:ext cx="2525711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57" tIns="107257" rIns="107257" bIns="10725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000" dirty="0"/>
              <a:t>Увеличение к 2024 году количества посещений организаций культуры путем создания современной инфраструктуры для творческой самореализации и досуга населения</a:t>
            </a:r>
            <a:endParaRPr lang="ru-RU" sz="1000" dirty="0">
              <a:cs typeface="Arial" pitchFamily="34" charset="0"/>
            </a:endParaRPr>
          </a:p>
        </p:txBody>
      </p:sp>
      <p:pic>
        <p:nvPicPr>
          <p:cNvPr id="60" name="Рисунок 59">
            <a:extLst>
              <a:ext uri="{FF2B5EF4-FFF2-40B4-BE49-F238E27FC236}">
                <a16:creationId xmlns="" xmlns:a16="http://schemas.microsoft.com/office/drawing/2014/main" id="{5D21251E-0653-4A6A-BAE9-DA9DB704DC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37" name="Прямоугольник 62"/>
          <p:cNvSpPr>
            <a:spLocks noChangeArrowheads="1"/>
          </p:cNvSpPr>
          <p:nvPr/>
        </p:nvSpPr>
        <p:spPr bwMode="auto">
          <a:xfrm>
            <a:off x="3733800" y="3733800"/>
            <a:ext cx="32766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000" i="1" dirty="0">
                <a:latin typeface="Arial" pitchFamily="34" charset="0"/>
                <a:cs typeface="Arial" pitchFamily="34" charset="0"/>
              </a:rPr>
              <a:t>План 2019  Факт 2019   Выполнение     План 2020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A7C65ED9-010D-4DE7-B68F-732798FCB259}"/>
              </a:ext>
            </a:extLst>
          </p:cNvPr>
          <p:cNvSpPr/>
          <p:nvPr/>
        </p:nvSpPr>
        <p:spPr>
          <a:xfrm>
            <a:off x="654672" y="4413343"/>
            <a:ext cx="5974728" cy="317313"/>
          </a:xfrm>
          <a:prstGeom prst="rect">
            <a:avLst/>
          </a:prstGeom>
          <a:solidFill>
            <a:srgbClr val="FED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="" xmlns:a16="http://schemas.microsoft.com/office/drawing/2014/main" id="{7C4CCA85-3C51-4B29-8048-D8F0FA8D524D}"/>
              </a:ext>
            </a:extLst>
          </p:cNvPr>
          <p:cNvSpPr/>
          <p:nvPr/>
        </p:nvSpPr>
        <p:spPr>
          <a:xfrm>
            <a:off x="654672" y="5200727"/>
            <a:ext cx="5974728" cy="407877"/>
          </a:xfrm>
          <a:prstGeom prst="rect">
            <a:avLst/>
          </a:prstGeom>
          <a:solidFill>
            <a:srgbClr val="FED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="" xmlns:a16="http://schemas.microsoft.com/office/drawing/2014/main" id="{4EA34C64-F40B-4370-A73B-BE9CBAF71891}"/>
              </a:ext>
            </a:extLst>
          </p:cNvPr>
          <p:cNvSpPr/>
          <p:nvPr/>
        </p:nvSpPr>
        <p:spPr>
          <a:xfrm>
            <a:off x="654672" y="3311694"/>
            <a:ext cx="5974728" cy="407877"/>
          </a:xfrm>
          <a:prstGeom prst="rect">
            <a:avLst/>
          </a:prstGeom>
          <a:solidFill>
            <a:srgbClr val="FED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zorin\AppData\Local\Temp\IMG-20200110-WA0003.jpg"/>
          <p:cNvPicPr>
            <a:picLocks noChangeAspect="1" noChangeArrowheads="1"/>
          </p:cNvPicPr>
          <p:nvPr/>
        </p:nvPicPr>
        <p:blipFill rotWithShape="1">
          <a:blip r:embed="rId3" cstate="print"/>
          <a:srcRect l="15942" r="27895"/>
          <a:stretch/>
        </p:blipFill>
        <p:spPr bwMode="auto">
          <a:xfrm>
            <a:off x="6996113" y="1297103"/>
            <a:ext cx="2147887" cy="2731634"/>
          </a:xfrm>
          <a:prstGeom prst="rect">
            <a:avLst/>
          </a:prstGeom>
          <a:noFill/>
        </p:spPr>
      </p:pic>
      <p:sp>
        <p:nvSpPr>
          <p:cNvPr id="6" name="TextBox 29"/>
          <p:cNvSpPr txBox="1">
            <a:spLocks noChangeArrowheads="1"/>
          </p:cNvSpPr>
          <p:nvPr/>
        </p:nvSpPr>
        <p:spPr bwMode="auto">
          <a:xfrm>
            <a:off x="685800" y="3276600"/>
            <a:ext cx="6355728" cy="112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 dirty="0">
                <a:latin typeface="Arial" pitchFamily="34" charset="0"/>
                <a:cs typeface="Arial" pitchFamily="34" charset="0"/>
              </a:rPr>
              <a:t>реконструкция и капитальный ремонт культурно - досуговых учреждений в сельской местности</a:t>
            </a:r>
          </a:p>
          <a:p>
            <a:endParaRPr lang="ru-RU" sz="1100" b="1" i="1" dirty="0">
              <a:latin typeface="Arial" pitchFamily="34" charset="0"/>
              <a:cs typeface="Arial" pitchFamily="34" charset="0"/>
            </a:endParaRPr>
          </a:p>
          <a:p>
            <a:r>
              <a:rPr lang="ru-RU" sz="1100" b="1" i="1" dirty="0">
                <a:latin typeface="Arial" pitchFamily="34" charset="0"/>
                <a:cs typeface="Arial" pitchFamily="34" charset="0"/>
              </a:rPr>
              <a:t>План</a:t>
            </a:r>
            <a:r>
              <a:rPr lang="en-US" sz="1100" b="1" i="1" dirty="0">
                <a:latin typeface="Arial" pitchFamily="34" charset="0"/>
                <a:cs typeface="Arial" pitchFamily="34" charset="0"/>
              </a:rPr>
              <a:t> 2019</a:t>
            </a:r>
            <a:r>
              <a:rPr lang="ru-RU" sz="1100" b="1" i="1" dirty="0">
                <a:latin typeface="Arial" pitchFamily="34" charset="0"/>
                <a:cs typeface="Arial" pitchFamily="34" charset="0"/>
              </a:rPr>
              <a:t>: </a:t>
            </a:r>
            <a:r>
              <a:rPr lang="ru-RU" sz="1100" i="1" dirty="0">
                <a:latin typeface="Arial" pitchFamily="34" charset="0"/>
                <a:cs typeface="Arial" pitchFamily="34" charset="0"/>
              </a:rPr>
              <a:t>7  |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Чудовский, </a:t>
            </a:r>
            <a:r>
              <a:rPr lang="ru-RU" sz="1100" dirty="0" err="1">
                <a:latin typeface="Arial" pitchFamily="34" charset="0"/>
                <a:cs typeface="Arial" pitchFamily="34" charset="0"/>
              </a:rPr>
              <a:t>Демянский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1100" dirty="0" err="1">
                <a:latin typeface="Arial" pitchFamily="34" charset="0"/>
                <a:cs typeface="Arial" pitchFamily="34" charset="0"/>
              </a:rPr>
              <a:t>Крестецкий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, Новгородский, Старорусский районы </a:t>
            </a:r>
            <a:r>
              <a:rPr lang="ru-RU" sz="1100" i="1" dirty="0">
                <a:latin typeface="Arial" pitchFamily="34" charset="0"/>
                <a:cs typeface="Arial" pitchFamily="34" charset="0"/>
              </a:rPr>
              <a:t> | </a:t>
            </a:r>
          </a:p>
          <a:p>
            <a:r>
              <a:rPr lang="ru-RU" sz="1100" b="1" i="1" dirty="0">
                <a:latin typeface="Arial" pitchFamily="34" charset="0"/>
                <a:cs typeface="Arial" pitchFamily="34" charset="0"/>
              </a:rPr>
              <a:t>Факт</a:t>
            </a:r>
            <a:r>
              <a:rPr lang="en-US" sz="1100" b="1" i="1" dirty="0">
                <a:latin typeface="Arial" pitchFamily="34" charset="0"/>
                <a:cs typeface="Arial" pitchFamily="34" charset="0"/>
              </a:rPr>
              <a:t> 2019</a:t>
            </a:r>
            <a:r>
              <a:rPr lang="ru-RU" sz="1100" b="1" i="1" dirty="0">
                <a:latin typeface="Arial" pitchFamily="34" charset="0"/>
                <a:cs typeface="Arial" pitchFamily="34" charset="0"/>
              </a:rPr>
              <a:t>: </a:t>
            </a:r>
            <a:r>
              <a:rPr lang="ru-RU" sz="1100" i="1" dirty="0">
                <a:latin typeface="Arial" pitchFamily="34" charset="0"/>
                <a:cs typeface="Arial" pitchFamily="34" charset="0"/>
              </a:rPr>
              <a:t>7</a:t>
            </a:r>
            <a:endParaRPr lang="ru-RU" sz="1100" dirty="0">
              <a:latin typeface="Arial" pitchFamily="34" charset="0"/>
              <a:cs typeface="Arial" pitchFamily="34" charset="0"/>
            </a:endParaRPr>
          </a:p>
          <a:p>
            <a:r>
              <a:rPr lang="ru-RU" altLang="ru-RU" sz="1100" b="1" i="1" dirty="0">
                <a:latin typeface="Arial" pitchFamily="34" charset="0"/>
                <a:cs typeface="Arial" pitchFamily="34" charset="0"/>
              </a:rPr>
              <a:t>План 2020: </a:t>
            </a:r>
            <a:r>
              <a:rPr lang="ru-RU" altLang="ru-RU" sz="1100" i="1" dirty="0">
                <a:latin typeface="Arial" pitchFamily="34" charset="0"/>
                <a:cs typeface="Arial" pitchFamily="34" charset="0"/>
              </a:rPr>
              <a:t>6</a:t>
            </a:r>
            <a:r>
              <a:rPr lang="en-US" altLang="ru-RU" sz="1100" i="1" dirty="0">
                <a:latin typeface="Arial" pitchFamily="34" charset="0"/>
                <a:cs typeface="Arial" pitchFamily="34" charset="0"/>
              </a:rPr>
              <a:t>  | </a:t>
            </a:r>
            <a:r>
              <a:rPr lang="ru-RU" altLang="ru-RU" sz="1100" dirty="0" err="1">
                <a:latin typeface="Arial" pitchFamily="34" charset="0"/>
                <a:cs typeface="Arial" pitchFamily="34" charset="0"/>
              </a:rPr>
              <a:t>Демянский</a:t>
            </a:r>
            <a:r>
              <a:rPr lang="ru-RU" altLang="ru-RU" sz="1100" dirty="0">
                <a:latin typeface="Arial" pitchFamily="34" charset="0"/>
                <a:cs typeface="Arial" pitchFamily="34" charset="0"/>
              </a:rPr>
              <a:t>, Новгородский, Старорусский, Холмский районы </a:t>
            </a:r>
            <a:r>
              <a:rPr lang="en-US" altLang="ru-RU" sz="1100" dirty="0">
                <a:latin typeface="Arial" pitchFamily="34" charset="0"/>
                <a:cs typeface="Arial" pitchFamily="34" charset="0"/>
              </a:rPr>
              <a:t>|</a:t>
            </a:r>
            <a:endParaRPr lang="ru-RU" altLang="ru-RU" sz="11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29"/>
          <p:cNvSpPr txBox="1">
            <a:spLocks noChangeArrowheads="1"/>
          </p:cNvSpPr>
          <p:nvPr/>
        </p:nvSpPr>
        <p:spPr bwMode="auto">
          <a:xfrm>
            <a:off x="685800" y="4362527"/>
            <a:ext cx="533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 dirty="0">
                <a:latin typeface="Arial" pitchFamily="34" charset="0"/>
                <a:cs typeface="Arial" pitchFamily="34" charset="0"/>
              </a:rPr>
              <a:t>оснащение современным оборудованием 4 детских школ искусств</a:t>
            </a:r>
          </a:p>
          <a:p>
            <a:endParaRPr lang="ru-RU" sz="1100" dirty="0">
              <a:latin typeface="Arial" pitchFamily="34" charset="0"/>
              <a:cs typeface="Arial" pitchFamily="34" charset="0"/>
            </a:endParaRPr>
          </a:p>
          <a:p>
            <a:r>
              <a:rPr lang="ru-RU" sz="1100" b="1" i="1" dirty="0">
                <a:latin typeface="Arial" pitchFamily="34" charset="0"/>
                <a:cs typeface="Arial" pitchFamily="34" charset="0"/>
              </a:rPr>
              <a:t>План:</a:t>
            </a:r>
            <a:r>
              <a:rPr lang="ru-RU" sz="1100" i="1" dirty="0">
                <a:latin typeface="Arial" pitchFamily="34" charset="0"/>
                <a:cs typeface="Arial" pitchFamily="34" charset="0"/>
              </a:rPr>
              <a:t> 4  |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3 ДШИ в Великом Новгороде, 1 ДШИ в Старой Руссе </a:t>
            </a:r>
            <a:r>
              <a:rPr lang="ru-RU" sz="1100" i="1" dirty="0">
                <a:latin typeface="Arial" pitchFamily="34" charset="0"/>
                <a:cs typeface="Arial" pitchFamily="34" charset="0"/>
              </a:rPr>
              <a:t> | </a:t>
            </a:r>
            <a:endParaRPr lang="ru-RU" sz="1100" dirty="0">
              <a:latin typeface="Arial" pitchFamily="34" charset="0"/>
              <a:cs typeface="Arial" pitchFamily="34" charset="0"/>
            </a:endParaRPr>
          </a:p>
          <a:p>
            <a:r>
              <a:rPr lang="ru-RU" sz="1100" b="1" i="1" dirty="0">
                <a:latin typeface="Arial" pitchFamily="34" charset="0"/>
                <a:cs typeface="Arial" pitchFamily="34" charset="0"/>
              </a:rPr>
              <a:t>Факт: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i="1" dirty="0">
                <a:latin typeface="Arial" pitchFamily="34" charset="0"/>
                <a:cs typeface="Arial" pitchFamily="34" charset="0"/>
              </a:rPr>
              <a:t>4</a:t>
            </a:r>
            <a:endParaRPr lang="ru-RU" sz="1100" b="1" i="1" dirty="0">
              <a:latin typeface="Arial" pitchFamily="34" charset="0"/>
              <a:cs typeface="Arial" pitchFamily="34" charset="0"/>
            </a:endParaRPr>
          </a:p>
          <a:p>
            <a:endParaRPr lang="ru-RU" altLang="ru-RU" sz="1200" b="1" dirty="0">
              <a:cs typeface="Arial" pitchFamily="34" charset="0"/>
            </a:endParaRPr>
          </a:p>
        </p:txBody>
      </p:sp>
      <p:sp>
        <p:nvSpPr>
          <p:cNvPr id="10" name="TextBox 29"/>
          <p:cNvSpPr txBox="1">
            <a:spLocks noChangeArrowheads="1"/>
          </p:cNvSpPr>
          <p:nvPr/>
        </p:nvSpPr>
        <p:spPr bwMode="auto">
          <a:xfrm>
            <a:off x="685800" y="5200727"/>
            <a:ext cx="541020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 dirty="0">
                <a:latin typeface="Arial" pitchFamily="34" charset="0"/>
                <a:cs typeface="Arial" pitchFamily="34" charset="0"/>
              </a:rPr>
              <a:t>поставка пианино отечественного производства  в детские школы искусств </a:t>
            </a:r>
            <a:endParaRPr lang="en-US" sz="1100" dirty="0">
              <a:latin typeface="Arial" pitchFamily="34" charset="0"/>
              <a:cs typeface="Arial" pitchFamily="34" charset="0"/>
            </a:endParaRPr>
          </a:p>
          <a:p>
            <a:r>
              <a:rPr lang="ru-RU" sz="1100" dirty="0">
                <a:latin typeface="Arial" pitchFamily="34" charset="0"/>
                <a:cs typeface="Arial" pitchFamily="34" charset="0"/>
              </a:rPr>
              <a:t>по линии Министерства промышленности и торговли Российской Федерации</a:t>
            </a:r>
          </a:p>
          <a:p>
            <a:endParaRPr lang="ru-RU" sz="1100" dirty="0">
              <a:latin typeface="Arial" pitchFamily="34" charset="0"/>
              <a:cs typeface="Arial" pitchFamily="34" charset="0"/>
            </a:endParaRPr>
          </a:p>
          <a:p>
            <a:r>
              <a:rPr lang="ru-RU" sz="1100" b="1" i="1" dirty="0">
                <a:latin typeface="Arial" pitchFamily="34" charset="0"/>
                <a:cs typeface="Arial" pitchFamily="34" charset="0"/>
              </a:rPr>
              <a:t>План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:</a:t>
            </a:r>
            <a:r>
              <a:rPr lang="ru-RU" sz="1100" i="1" dirty="0">
                <a:latin typeface="Arial" pitchFamily="34" charset="0"/>
                <a:cs typeface="Arial" pitchFamily="34" charset="0"/>
              </a:rPr>
              <a:t>19</a:t>
            </a:r>
          </a:p>
          <a:p>
            <a:r>
              <a:rPr lang="ru-RU" sz="1100" b="1" i="1" dirty="0">
                <a:latin typeface="Arial" pitchFamily="34" charset="0"/>
                <a:cs typeface="Arial" pitchFamily="34" charset="0"/>
              </a:rPr>
              <a:t>Факт: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i="1" dirty="0">
                <a:latin typeface="Arial" pitchFamily="34" charset="0"/>
                <a:cs typeface="Arial" pitchFamily="34" charset="0"/>
              </a:rPr>
              <a:t>19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78" name="Picture 2" descr="http://culture.novreg.ru/tinybrowser/images/2019/foto/novosti/tild3062-3230-4536-a630-303932656636__3.jpg"/>
          <p:cNvPicPr>
            <a:picLocks noChangeAspect="1" noChangeArrowheads="1"/>
          </p:cNvPicPr>
          <p:nvPr/>
        </p:nvPicPr>
        <p:blipFill rotWithShape="1">
          <a:blip r:embed="rId4" cstate="print"/>
          <a:srcRect l="25764" r="21429"/>
          <a:stretch/>
        </p:blipFill>
        <p:spPr bwMode="auto">
          <a:xfrm>
            <a:off x="6996113" y="4014191"/>
            <a:ext cx="2147888" cy="2840400"/>
          </a:xfrm>
          <a:prstGeom prst="rect">
            <a:avLst/>
          </a:prstGeom>
          <a:noFill/>
        </p:spPr>
      </p:pic>
      <p:sp>
        <p:nvSpPr>
          <p:cNvPr id="24" name="Заголовок 1">
            <a:extLst>
              <a:ext uri="{FF2B5EF4-FFF2-40B4-BE49-F238E27FC236}">
                <a16:creationId xmlns="" xmlns:a16="http://schemas.microsoft.com/office/drawing/2014/main" id="{A9DB5070-3BB0-4370-A4C0-23C1527DA09F}"/>
              </a:ext>
            </a:extLst>
          </p:cNvPr>
          <p:cNvSpPr txBox="1">
            <a:spLocks/>
          </p:cNvSpPr>
          <p:nvPr/>
        </p:nvSpPr>
        <p:spPr>
          <a:xfrm>
            <a:off x="2522538" y="625475"/>
            <a:ext cx="5592762" cy="268288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sz="1400" spc="4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Rasa Medium"/>
              </a:rPr>
              <a:t>МИНИСТЕРСТВО КУЛЬТУРЫ НОВГОРОДСКОЙ ОБЛАСТИ</a:t>
            </a:r>
            <a:endParaRPr sz="1400" spc="4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Box 4">
            <a:extLst>
              <a:ext uri="{FF2B5EF4-FFF2-40B4-BE49-F238E27FC236}">
                <a16:creationId xmlns="" xmlns:a16="http://schemas.microsoft.com/office/drawing/2014/main" id="{0D6F7B46-CA35-469E-A0A0-34EB9715B4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>
                <a:solidFill>
                  <a:schemeClr val="bg1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3</a:t>
            </a:r>
          </a:p>
        </p:txBody>
      </p:sp>
      <p:sp>
        <p:nvSpPr>
          <p:cNvPr id="26" name="Заголовок 6">
            <a:extLst>
              <a:ext uri="{FF2B5EF4-FFF2-40B4-BE49-F238E27FC236}">
                <a16:creationId xmlns="" xmlns:a16="http://schemas.microsoft.com/office/drawing/2014/main" id="{5368E008-2CBC-4591-B565-7D4E23D3B8D9}"/>
              </a:ext>
            </a:extLst>
          </p:cNvPr>
          <p:cNvSpPr txBox="1">
            <a:spLocks/>
          </p:cNvSpPr>
          <p:nvPr/>
        </p:nvSpPr>
        <p:spPr bwMode="auto">
          <a:xfrm>
            <a:off x="601663" y="1505664"/>
            <a:ext cx="570230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spc="-1" dirty="0">
                <a:solidFill>
                  <a:srgbClr val="F04942"/>
                </a:solidFill>
                <a:latin typeface="Arial"/>
                <a:cs typeface="Arial" panose="020B0604020202020204" pitchFamily="34" charset="0"/>
              </a:rPr>
              <a:t>Федеральный проект</a:t>
            </a:r>
          </a:p>
          <a:p>
            <a:pPr eaLnBrk="1" hangingPunct="1">
              <a:defRPr/>
            </a:pPr>
            <a:r>
              <a:rPr lang="ru-RU" altLang="ru-RU" sz="2400" b="1" spc="-1" dirty="0">
                <a:solidFill>
                  <a:srgbClr val="F04942"/>
                </a:solidFill>
                <a:latin typeface="Arial"/>
                <a:cs typeface="Arial" panose="020B0604020202020204" pitchFamily="34" charset="0"/>
              </a:rPr>
              <a:t>«Культурная среда»</a:t>
            </a:r>
            <a:endParaRPr lang="ru-RU" altLang="ru-RU" sz="2400" b="1" dirty="0">
              <a:solidFill>
                <a:srgbClr val="F04942"/>
              </a:solidFill>
              <a:cs typeface="Arial" panose="020B0604020202020204" pitchFamily="34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256C75EE-AD37-4C31-8561-CF6138F53D7B}"/>
              </a:ext>
            </a:extLst>
          </p:cNvPr>
          <p:cNvSpPr/>
          <p:nvPr/>
        </p:nvSpPr>
        <p:spPr>
          <a:xfrm>
            <a:off x="630237" y="2655069"/>
            <a:ext cx="2079625" cy="477837"/>
          </a:xfrm>
          <a:prstGeom prst="rect">
            <a:avLst/>
          </a:prstGeom>
          <a:solidFill>
            <a:srgbClr val="F9A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Calibri" pitchFamily="34" charset="0"/>
              </a:rPr>
              <a:t>МЕРОПРИЯТИЯ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96805116-A3DE-4726-80B5-4EA50DAEBB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91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C:\Users\zorin\Desktop\Мои документы\письма в органы власти\мининвест\слайд губернатору\ФОТО\Сарафан 2.jpg"/>
          <p:cNvPicPr>
            <a:picLocks noChangeAspect="1" noChangeArrowheads="1"/>
          </p:cNvPicPr>
          <p:nvPr/>
        </p:nvPicPr>
        <p:blipFill rotWithShape="1">
          <a:blip r:embed="rId3" cstate="print"/>
          <a:srcRect l="12749" t="659" r="53847"/>
          <a:stretch/>
        </p:blipFill>
        <p:spPr bwMode="auto">
          <a:xfrm>
            <a:off x="7006430" y="1276350"/>
            <a:ext cx="2137570" cy="4210050"/>
          </a:xfrm>
          <a:prstGeom prst="rect">
            <a:avLst/>
          </a:prstGeom>
          <a:noFill/>
        </p:spPr>
      </p:pic>
      <p:pic>
        <p:nvPicPr>
          <p:cNvPr id="44" name="Picture 6" descr="C:\Users\User\Desktop\картинки\волонтёрыкультуры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113" y="5482586"/>
            <a:ext cx="2143905" cy="1369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Заголовок 1">
            <a:extLst>
              <a:ext uri="{FF2B5EF4-FFF2-40B4-BE49-F238E27FC236}">
                <a16:creationId xmlns="" xmlns:a16="http://schemas.microsoft.com/office/drawing/2014/main" id="{3BF5C9C8-11AA-468F-A83A-548BFE8567B5}"/>
              </a:ext>
            </a:extLst>
          </p:cNvPr>
          <p:cNvSpPr txBox="1">
            <a:spLocks/>
          </p:cNvSpPr>
          <p:nvPr/>
        </p:nvSpPr>
        <p:spPr>
          <a:xfrm>
            <a:off x="2522538" y="625475"/>
            <a:ext cx="5592762" cy="268288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sz="1400" spc="4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Rasa Medium"/>
              </a:rPr>
              <a:t>МИНИСТЕРСТВО КУЛЬТУРЫ НОВГОРОДСКОЙ ОБЛАСТИ</a:t>
            </a:r>
            <a:endParaRPr sz="1400" spc="4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 Box 4">
            <a:extLst>
              <a:ext uri="{FF2B5EF4-FFF2-40B4-BE49-F238E27FC236}">
                <a16:creationId xmlns="" xmlns:a16="http://schemas.microsoft.com/office/drawing/2014/main" id="{5B45CB51-083E-4AB2-A7BE-867C1D3CA8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>
                <a:solidFill>
                  <a:schemeClr val="bg1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4</a:t>
            </a:r>
          </a:p>
        </p:txBody>
      </p:sp>
      <p:sp>
        <p:nvSpPr>
          <p:cNvPr id="50" name="Заголовок 6">
            <a:extLst>
              <a:ext uri="{FF2B5EF4-FFF2-40B4-BE49-F238E27FC236}">
                <a16:creationId xmlns="" xmlns:a16="http://schemas.microsoft.com/office/drawing/2014/main" id="{05503A3D-6578-426B-88EB-F9BC3236A84A}"/>
              </a:ext>
            </a:extLst>
          </p:cNvPr>
          <p:cNvSpPr txBox="1">
            <a:spLocks/>
          </p:cNvSpPr>
          <p:nvPr/>
        </p:nvSpPr>
        <p:spPr bwMode="auto">
          <a:xfrm>
            <a:off x="601663" y="1505664"/>
            <a:ext cx="570230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spc="-1" dirty="0">
                <a:solidFill>
                  <a:srgbClr val="F04942"/>
                </a:solidFill>
                <a:latin typeface="Arial"/>
                <a:cs typeface="Arial" panose="020B0604020202020204" pitchFamily="34" charset="0"/>
              </a:rPr>
              <a:t>Федеральный проект</a:t>
            </a:r>
          </a:p>
          <a:p>
            <a:pPr eaLnBrk="1" hangingPunct="1">
              <a:defRPr/>
            </a:pPr>
            <a:r>
              <a:rPr lang="ru-RU" altLang="ru-RU" sz="2400" b="1" spc="-1" dirty="0">
                <a:solidFill>
                  <a:srgbClr val="F04942"/>
                </a:solidFill>
                <a:latin typeface="Arial"/>
                <a:cs typeface="Arial" panose="020B0604020202020204" pitchFamily="34" charset="0"/>
              </a:rPr>
              <a:t>«Творческие люди»</a:t>
            </a:r>
            <a:endParaRPr lang="ru-RU" altLang="ru-RU" sz="2400" b="1" dirty="0">
              <a:solidFill>
                <a:srgbClr val="F04942"/>
              </a:solidFill>
              <a:cs typeface="Arial" panose="020B0604020202020204" pitchFamily="34" charset="0"/>
            </a:endParaRPr>
          </a:p>
        </p:txBody>
      </p:sp>
      <p:cxnSp>
        <p:nvCxnSpPr>
          <p:cNvPr id="51" name="Прямая соединительная линия 50">
            <a:extLst>
              <a:ext uri="{FF2B5EF4-FFF2-40B4-BE49-F238E27FC236}">
                <a16:creationId xmlns="" xmlns:a16="http://schemas.microsoft.com/office/drawing/2014/main" id="{DD29D736-F33E-41B9-9AC4-128116D29158}"/>
              </a:ext>
            </a:extLst>
          </p:cNvPr>
          <p:cNvCxnSpPr/>
          <p:nvPr/>
        </p:nvCxnSpPr>
        <p:spPr>
          <a:xfrm>
            <a:off x="3190122" y="2573337"/>
            <a:ext cx="0" cy="941388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Google Shape;113;p26">
            <a:extLst>
              <a:ext uri="{FF2B5EF4-FFF2-40B4-BE49-F238E27FC236}">
                <a16:creationId xmlns="" xmlns:a16="http://schemas.microsoft.com/office/drawing/2014/main" id="{CEE5DFDD-664A-490B-A87B-1DF43481C8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663" y="2514600"/>
            <a:ext cx="1876425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57" tIns="107257" rIns="107257" bIns="107257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sz="1200" b="1" spc="-1" dirty="0">
                <a:solidFill>
                  <a:srgbClr val="000000"/>
                </a:solidFill>
                <a:ea typeface="DejaVu Sans"/>
                <a:cs typeface="Arial" panose="020B0604020202020204" pitchFamily="34" charset="0"/>
              </a:rPr>
              <a:t>ЦЕЛЬ</a:t>
            </a:r>
            <a:endParaRPr lang="ru-RU" sz="1200" spc="-1" dirty="0">
              <a:cs typeface="Arial" panose="020B0604020202020204" pitchFamily="34" charset="0"/>
            </a:endParaRPr>
          </a:p>
        </p:txBody>
      </p:sp>
      <p:sp>
        <p:nvSpPr>
          <p:cNvPr id="53" name="Google Shape;113;p26">
            <a:extLst>
              <a:ext uri="{FF2B5EF4-FFF2-40B4-BE49-F238E27FC236}">
                <a16:creationId xmlns="" xmlns:a16="http://schemas.microsoft.com/office/drawing/2014/main" id="{C2B5AC4B-DD9A-4B19-9195-EF7391D2A2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2821" y="2514600"/>
            <a:ext cx="1445379" cy="799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57" tIns="107257" rIns="107257" bIns="107257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sz="1200" b="1" spc="-1" dirty="0">
                <a:solidFill>
                  <a:srgbClr val="000000"/>
                </a:solidFill>
                <a:ea typeface="DejaVu Sans"/>
                <a:cs typeface="Arial" panose="020B0604020202020204" pitchFamily="34" charset="0"/>
              </a:rPr>
              <a:t>СРОКИ</a:t>
            </a:r>
            <a:endParaRPr lang="en-US" sz="1200" b="1" spc="-1" dirty="0">
              <a:solidFill>
                <a:srgbClr val="000000"/>
              </a:solidFill>
              <a:ea typeface="DejaVu Sans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200" b="1" spc="-1" dirty="0">
                <a:solidFill>
                  <a:srgbClr val="000000"/>
                </a:solidFill>
                <a:cs typeface="Arial" panose="020B0604020202020204" pitchFamily="34" charset="0"/>
              </a:rPr>
              <a:t>РЕАЛИЗАЦИИ</a:t>
            </a:r>
          </a:p>
          <a:p>
            <a:pPr>
              <a:defRPr/>
            </a:pPr>
            <a:endParaRPr lang="ru-RU" sz="1000" dirty="0">
              <a:cs typeface="Arial" pitchFamily="34" charset="0"/>
            </a:endParaRPr>
          </a:p>
          <a:p>
            <a:pPr>
              <a:defRPr/>
            </a:pPr>
            <a:r>
              <a:rPr lang="ru-RU" sz="1000" dirty="0">
                <a:cs typeface="Arial" pitchFamily="34" charset="0"/>
              </a:rPr>
              <a:t>2019-2024 годы</a:t>
            </a:r>
          </a:p>
        </p:txBody>
      </p:sp>
      <p:sp>
        <p:nvSpPr>
          <p:cNvPr id="54" name="Google Shape;113;p26">
            <a:extLst>
              <a:ext uri="{FF2B5EF4-FFF2-40B4-BE49-F238E27FC236}">
                <a16:creationId xmlns="" xmlns:a16="http://schemas.microsoft.com/office/drawing/2014/main" id="{5519AE31-E38E-4099-B526-75BA4E947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963" y="2762250"/>
            <a:ext cx="2525711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57" tIns="107257" rIns="107257" bIns="10725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000" dirty="0">
                <a:cs typeface="Arial" pitchFamily="34" charset="0"/>
              </a:rPr>
              <a:t>Увеличение к 2024 году количества граждан, вовлеченных в культурную деятельность путем поддержки</a:t>
            </a:r>
          </a:p>
        </p:txBody>
      </p:sp>
      <p:sp>
        <p:nvSpPr>
          <p:cNvPr id="45" name="Прямоугольник 8"/>
          <p:cNvSpPr>
            <a:spLocks noChangeArrowheads="1"/>
          </p:cNvSpPr>
          <p:nvPr/>
        </p:nvSpPr>
        <p:spPr bwMode="auto">
          <a:xfrm>
            <a:off x="4992686" y="3947024"/>
            <a:ext cx="5599113" cy="34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ts val="1000"/>
              </a:lnSpc>
            </a:pPr>
            <a:endParaRPr lang="ru-RU" altLang="ru-RU" sz="1000" dirty="0">
              <a:solidFill>
                <a:srgbClr val="0D0D0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="" xmlns:a16="http://schemas.microsoft.com/office/drawing/2014/main" id="{6E8180A0-65AC-4733-B0C6-14E86AD3B336}"/>
              </a:ext>
            </a:extLst>
          </p:cNvPr>
          <p:cNvSpPr/>
          <p:nvPr/>
        </p:nvSpPr>
        <p:spPr>
          <a:xfrm>
            <a:off x="661207" y="5562600"/>
            <a:ext cx="6194416" cy="553998"/>
          </a:xfrm>
          <a:prstGeom prst="rect">
            <a:avLst/>
          </a:prstGeom>
          <a:solidFill>
            <a:srgbClr val="FED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>
            <a:extLst>
              <a:ext uri="{FF2B5EF4-FFF2-40B4-BE49-F238E27FC236}">
                <a16:creationId xmlns="" xmlns:a16="http://schemas.microsoft.com/office/drawing/2014/main" id="{391C4706-5FE5-42A4-AEE9-7AD93D79089B}"/>
              </a:ext>
            </a:extLst>
          </p:cNvPr>
          <p:cNvSpPr/>
          <p:nvPr/>
        </p:nvSpPr>
        <p:spPr>
          <a:xfrm>
            <a:off x="661207" y="5062597"/>
            <a:ext cx="6194416" cy="553998"/>
          </a:xfrm>
          <a:prstGeom prst="rect">
            <a:avLst/>
          </a:prstGeom>
          <a:solidFill>
            <a:srgbClr val="F9A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>
            <a:extLst>
              <a:ext uri="{FF2B5EF4-FFF2-40B4-BE49-F238E27FC236}">
                <a16:creationId xmlns="" xmlns:a16="http://schemas.microsoft.com/office/drawing/2014/main" id="{AFD1D883-1C9F-417B-964F-906151C06952}"/>
              </a:ext>
            </a:extLst>
          </p:cNvPr>
          <p:cNvSpPr/>
          <p:nvPr/>
        </p:nvSpPr>
        <p:spPr>
          <a:xfrm>
            <a:off x="661207" y="4509373"/>
            <a:ext cx="6194416" cy="553998"/>
          </a:xfrm>
          <a:prstGeom prst="rect">
            <a:avLst/>
          </a:prstGeom>
          <a:solidFill>
            <a:srgbClr val="FED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>
            <a:extLst>
              <a:ext uri="{FF2B5EF4-FFF2-40B4-BE49-F238E27FC236}">
                <a16:creationId xmlns="" xmlns:a16="http://schemas.microsoft.com/office/drawing/2014/main" id="{422BF0C3-B204-487D-8AC5-1F1A285149EF}"/>
              </a:ext>
            </a:extLst>
          </p:cNvPr>
          <p:cNvSpPr/>
          <p:nvPr/>
        </p:nvSpPr>
        <p:spPr>
          <a:xfrm>
            <a:off x="661207" y="3955375"/>
            <a:ext cx="6194416" cy="553998"/>
          </a:xfrm>
          <a:prstGeom prst="rect">
            <a:avLst/>
          </a:prstGeom>
          <a:solidFill>
            <a:srgbClr val="F9A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49">
            <a:extLst>
              <a:ext uri="{FF2B5EF4-FFF2-40B4-BE49-F238E27FC236}">
                <a16:creationId xmlns="" xmlns:a16="http://schemas.microsoft.com/office/drawing/2014/main" id="{612CF374-F245-48CE-AE03-8BA94E3F28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1" y="3956089"/>
            <a:ext cx="300672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Количество специалистов, прошедших повышение квалификации на базе Центров непрерывного образования  (чел.)</a:t>
            </a:r>
          </a:p>
        </p:txBody>
      </p:sp>
      <p:sp>
        <p:nvSpPr>
          <p:cNvPr id="60" name="Прямоугольник 50">
            <a:extLst>
              <a:ext uri="{FF2B5EF4-FFF2-40B4-BE49-F238E27FC236}">
                <a16:creationId xmlns="" xmlns:a16="http://schemas.microsoft.com/office/drawing/2014/main" id="{40A116E0-28C2-4D83-9496-5C9EAB054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4586287"/>
            <a:ext cx="32559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Количество любительских творческих коллективов, получивших грантовую поддержку (ед.)</a:t>
            </a:r>
            <a:endParaRPr lang="ru-RU" sz="1000" dirty="0"/>
          </a:p>
        </p:txBody>
      </p:sp>
      <p:sp>
        <p:nvSpPr>
          <p:cNvPr id="61" name="Прямоугольник 8">
            <a:extLst>
              <a:ext uri="{FF2B5EF4-FFF2-40B4-BE49-F238E27FC236}">
                <a16:creationId xmlns="" xmlns:a16="http://schemas.microsoft.com/office/drawing/2014/main" id="{9E3B321A-17A1-4557-A50F-1A739E87D5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5131571"/>
            <a:ext cx="32051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Количество волонтеров, вовлеченных в программу «Волонтеры культуры» (ед.)</a:t>
            </a:r>
            <a:endParaRPr lang="ru-RU" sz="1000" dirty="0"/>
          </a:p>
        </p:txBody>
      </p:sp>
      <p:sp>
        <p:nvSpPr>
          <p:cNvPr id="62" name="Прямоугольник 9">
            <a:extLst>
              <a:ext uri="{FF2B5EF4-FFF2-40B4-BE49-F238E27FC236}">
                <a16:creationId xmlns="" xmlns:a16="http://schemas.microsoft.com/office/drawing/2014/main" id="{6401DC28-C12E-44C7-941D-EDF562FC6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1525" y="3962400"/>
            <a:ext cx="725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70</a:t>
            </a:r>
          </a:p>
        </p:txBody>
      </p:sp>
      <p:sp>
        <p:nvSpPr>
          <p:cNvPr id="63" name="Прямоугольник 59">
            <a:extLst>
              <a:ext uri="{FF2B5EF4-FFF2-40B4-BE49-F238E27FC236}">
                <a16:creationId xmlns="" xmlns:a16="http://schemas.microsoft.com/office/drawing/2014/main" id="{E4F5231E-2E3C-4C13-A232-CD008E7AF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8100" y="4586287"/>
            <a:ext cx="657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64" name="Прямоугольник 60">
            <a:extLst>
              <a:ext uri="{FF2B5EF4-FFF2-40B4-BE49-F238E27FC236}">
                <a16:creationId xmlns="" xmlns:a16="http://schemas.microsoft.com/office/drawing/2014/main" id="{08EB2A3C-8061-4CAA-9D77-B038703A5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8100" y="5131571"/>
            <a:ext cx="657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41</a:t>
            </a:r>
          </a:p>
        </p:txBody>
      </p:sp>
      <p:sp>
        <p:nvSpPr>
          <p:cNvPr id="65" name="Прямоугольник 62">
            <a:extLst>
              <a:ext uri="{FF2B5EF4-FFF2-40B4-BE49-F238E27FC236}">
                <a16:creationId xmlns="" xmlns:a16="http://schemas.microsoft.com/office/drawing/2014/main" id="{A5796EF3-6E45-43F0-8D72-56DD891BE9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8100" y="3956089"/>
            <a:ext cx="5413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70</a:t>
            </a:r>
          </a:p>
        </p:txBody>
      </p:sp>
      <p:sp>
        <p:nvSpPr>
          <p:cNvPr id="66" name="Прямоугольник 63">
            <a:extLst>
              <a:ext uri="{FF2B5EF4-FFF2-40B4-BE49-F238E27FC236}">
                <a16:creationId xmlns="" xmlns:a16="http://schemas.microsoft.com/office/drawing/2014/main" id="{372D870E-EC0A-4D42-B6D6-EC4F6DF07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1525" y="4592598"/>
            <a:ext cx="58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67" name="Прямоугольник 64">
            <a:extLst>
              <a:ext uri="{FF2B5EF4-FFF2-40B4-BE49-F238E27FC236}">
                <a16:creationId xmlns="" xmlns:a16="http://schemas.microsoft.com/office/drawing/2014/main" id="{135366FC-00D0-4DBE-9618-DCF00B29E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1525" y="5137882"/>
            <a:ext cx="6381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56</a:t>
            </a:r>
          </a:p>
        </p:txBody>
      </p:sp>
      <p:sp>
        <p:nvSpPr>
          <p:cNvPr id="68" name="Прямоугольник 66">
            <a:extLst>
              <a:ext uri="{FF2B5EF4-FFF2-40B4-BE49-F238E27FC236}">
                <a16:creationId xmlns="" xmlns:a16="http://schemas.microsoft.com/office/drawing/2014/main" id="{DE070B1F-F0B8-4D83-94BD-F23B354909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8912" y="3956089"/>
            <a:ext cx="1050131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100 %</a:t>
            </a:r>
          </a:p>
        </p:txBody>
      </p:sp>
      <p:sp>
        <p:nvSpPr>
          <p:cNvPr id="69" name="Прямоугольник 67">
            <a:extLst>
              <a:ext uri="{FF2B5EF4-FFF2-40B4-BE49-F238E27FC236}">
                <a16:creationId xmlns="" xmlns:a16="http://schemas.microsoft.com/office/drawing/2014/main" id="{27F7AD86-FEAD-4054-A799-77565FCC07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8912" y="4586287"/>
            <a:ext cx="11318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100 %</a:t>
            </a:r>
          </a:p>
        </p:txBody>
      </p:sp>
      <p:sp>
        <p:nvSpPr>
          <p:cNvPr id="70" name="Прямоугольник 68">
            <a:extLst>
              <a:ext uri="{FF2B5EF4-FFF2-40B4-BE49-F238E27FC236}">
                <a16:creationId xmlns="" xmlns:a16="http://schemas.microsoft.com/office/drawing/2014/main" id="{D0442DB0-D957-424C-B939-C43C2AF61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8912" y="5131571"/>
            <a:ext cx="11318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136,5</a:t>
            </a:r>
          </a:p>
        </p:txBody>
      </p:sp>
      <p:sp>
        <p:nvSpPr>
          <p:cNvPr id="71" name="Прямоугольник 8">
            <a:extLst>
              <a:ext uri="{FF2B5EF4-FFF2-40B4-BE49-F238E27FC236}">
                <a16:creationId xmlns="" xmlns:a16="http://schemas.microsoft.com/office/drawing/2014/main" id="{11399411-7368-4DA9-B6AD-3172E11FDE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5715000"/>
            <a:ext cx="3205162" cy="34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1000"/>
              </a:lnSpc>
            </a:pPr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ts val="1000"/>
              </a:lnSpc>
            </a:pPr>
            <a:r>
              <a:rPr lang="ru-RU" altLang="ru-RU" sz="1000" dirty="0">
                <a:latin typeface="Arial" pitchFamily="34" charset="0"/>
                <a:cs typeface="Arial" pitchFamily="34" charset="0"/>
              </a:rPr>
              <a:t>Финансирование проекта  </a:t>
            </a:r>
            <a:r>
              <a:rPr lang="ru-RU" altLang="ru-RU" sz="1000" dirty="0">
                <a:solidFill>
                  <a:srgbClr val="0D0D0D"/>
                </a:solidFill>
                <a:latin typeface="Arial" pitchFamily="34" charset="0"/>
                <a:cs typeface="Arial" pitchFamily="34" charset="0"/>
              </a:rPr>
              <a:t>(тыс. руб.)</a:t>
            </a:r>
          </a:p>
        </p:txBody>
      </p:sp>
      <p:sp>
        <p:nvSpPr>
          <p:cNvPr id="72" name="Прямоугольник 60">
            <a:extLst>
              <a:ext uri="{FF2B5EF4-FFF2-40B4-BE49-F238E27FC236}">
                <a16:creationId xmlns="" xmlns:a16="http://schemas.microsoft.com/office/drawing/2014/main" id="{74A1D033-019C-471D-BB59-885BAA2D5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8100" y="5651477"/>
            <a:ext cx="8001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3 067,7</a:t>
            </a:r>
          </a:p>
        </p:txBody>
      </p:sp>
      <p:sp>
        <p:nvSpPr>
          <p:cNvPr id="73" name="Прямоугольник 64">
            <a:extLst>
              <a:ext uri="{FF2B5EF4-FFF2-40B4-BE49-F238E27FC236}">
                <a16:creationId xmlns="" xmlns:a16="http://schemas.microsoft.com/office/drawing/2014/main" id="{6FDA304B-3178-4890-BF00-0EBE22CDF5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1525" y="5657788"/>
            <a:ext cx="752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3 067,7</a:t>
            </a:r>
          </a:p>
        </p:txBody>
      </p:sp>
      <p:sp>
        <p:nvSpPr>
          <p:cNvPr id="74" name="Прямоугольник 68">
            <a:extLst>
              <a:ext uri="{FF2B5EF4-FFF2-40B4-BE49-F238E27FC236}">
                <a16:creationId xmlns="" xmlns:a16="http://schemas.microsoft.com/office/drawing/2014/main" id="{230034A6-56F7-484D-A090-A7113A3B9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8912" y="5651477"/>
            <a:ext cx="1005681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100 %</a:t>
            </a:r>
          </a:p>
        </p:txBody>
      </p:sp>
      <p:sp>
        <p:nvSpPr>
          <p:cNvPr id="75" name="Прямоугольник 62">
            <a:extLst>
              <a:ext uri="{FF2B5EF4-FFF2-40B4-BE49-F238E27FC236}">
                <a16:creationId xmlns="" xmlns:a16="http://schemas.microsoft.com/office/drawing/2014/main" id="{634230DA-5099-4577-80A2-C585B8CED8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6013" y="3956089"/>
            <a:ext cx="596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203</a:t>
            </a:r>
          </a:p>
        </p:txBody>
      </p:sp>
      <p:sp>
        <p:nvSpPr>
          <p:cNvPr id="76" name="Прямоугольник 62">
            <a:extLst>
              <a:ext uri="{FF2B5EF4-FFF2-40B4-BE49-F238E27FC236}">
                <a16:creationId xmlns="" xmlns:a16="http://schemas.microsoft.com/office/drawing/2014/main" id="{5BE2C7C0-10A7-41D7-870A-AF5C77FE6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6013" y="5131571"/>
            <a:ext cx="68659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103</a:t>
            </a:r>
          </a:p>
        </p:txBody>
      </p:sp>
      <p:sp>
        <p:nvSpPr>
          <p:cNvPr id="77" name="Прямоугольник 60">
            <a:extLst>
              <a:ext uri="{FF2B5EF4-FFF2-40B4-BE49-F238E27FC236}">
                <a16:creationId xmlns="" xmlns:a16="http://schemas.microsoft.com/office/drawing/2014/main" id="{587221E8-0CD1-46FD-B41E-8F8A101AD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6013" y="5651477"/>
            <a:ext cx="8001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3 000,0</a:t>
            </a:r>
          </a:p>
        </p:txBody>
      </p:sp>
      <p:sp>
        <p:nvSpPr>
          <p:cNvPr id="78" name="Прямоугольник 59">
            <a:extLst>
              <a:ext uri="{FF2B5EF4-FFF2-40B4-BE49-F238E27FC236}">
                <a16:creationId xmlns="" xmlns:a16="http://schemas.microsoft.com/office/drawing/2014/main" id="{8EE7F751-086A-43B8-81C5-D9DFF2199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6013" y="4586287"/>
            <a:ext cx="657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pic>
        <p:nvPicPr>
          <p:cNvPr id="80" name="Рисунок 79">
            <a:extLst>
              <a:ext uri="{FF2B5EF4-FFF2-40B4-BE49-F238E27FC236}">
                <a16:creationId xmlns="" xmlns:a16="http://schemas.microsoft.com/office/drawing/2014/main" id="{8F51270A-1BDB-491E-A013-69A17DD433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37" name="Прямоугольник 62"/>
          <p:cNvSpPr>
            <a:spLocks noChangeArrowheads="1"/>
          </p:cNvSpPr>
          <p:nvPr/>
        </p:nvSpPr>
        <p:spPr bwMode="auto">
          <a:xfrm>
            <a:off x="3733800" y="3733800"/>
            <a:ext cx="32766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000" i="1" dirty="0">
                <a:latin typeface="Arial" pitchFamily="34" charset="0"/>
                <a:cs typeface="Arial" pitchFamily="34" charset="0"/>
              </a:rPr>
              <a:t>План 2019  Факт 2019   Выполнение     План 2020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C:\Users\zorin\Desktop\Мои документы\письма в органы власти\мининвест\слайд губернатору\ФОТО\Сарафан 3.jpg"/>
          <p:cNvPicPr>
            <a:picLocks noChangeAspect="1" noChangeArrowheads="1"/>
          </p:cNvPicPr>
          <p:nvPr/>
        </p:nvPicPr>
        <p:blipFill rotWithShape="1">
          <a:blip r:embed="rId3" cstate="print"/>
          <a:srcRect l="24829" r="20851"/>
          <a:stretch/>
        </p:blipFill>
        <p:spPr bwMode="auto">
          <a:xfrm>
            <a:off x="7006429" y="1276350"/>
            <a:ext cx="2137569" cy="2840974"/>
          </a:xfrm>
          <a:prstGeom prst="rect">
            <a:avLst/>
          </a:prstGeom>
          <a:noFill/>
        </p:spPr>
      </p:pic>
      <p:pic>
        <p:nvPicPr>
          <p:cNvPr id="2052" name="Picture 4" descr="Картинки по запросу конкурс имени рахманинова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5" t="-887" r="17212" b="887"/>
          <a:stretch/>
        </p:blipFill>
        <p:spPr bwMode="auto">
          <a:xfrm>
            <a:off x="7006427" y="4067013"/>
            <a:ext cx="2137573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>
            <a:extLst>
              <a:ext uri="{FF2B5EF4-FFF2-40B4-BE49-F238E27FC236}">
                <a16:creationId xmlns="" xmlns:a16="http://schemas.microsoft.com/office/drawing/2014/main" id="{FC8FADFA-1614-4296-BD7C-ACB9DE5849DB}"/>
              </a:ext>
            </a:extLst>
          </p:cNvPr>
          <p:cNvSpPr txBox="1">
            <a:spLocks/>
          </p:cNvSpPr>
          <p:nvPr/>
        </p:nvSpPr>
        <p:spPr>
          <a:xfrm>
            <a:off x="2522538" y="625475"/>
            <a:ext cx="5592762" cy="268288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sz="1400" spc="4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Rasa Medium"/>
              </a:rPr>
              <a:t>МИНИСТЕРСТВО КУЛЬТУРЫ НОВГОРОДСКОЙ ОБЛАСТИ</a:t>
            </a:r>
            <a:endParaRPr sz="1400" spc="4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Box 4">
            <a:extLst>
              <a:ext uri="{FF2B5EF4-FFF2-40B4-BE49-F238E27FC236}">
                <a16:creationId xmlns="" xmlns:a16="http://schemas.microsoft.com/office/drawing/2014/main" id="{08C23FC5-DA89-48FE-BB15-458EBC5665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>
                <a:solidFill>
                  <a:schemeClr val="bg1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5</a:t>
            </a:r>
          </a:p>
        </p:txBody>
      </p:sp>
      <p:sp>
        <p:nvSpPr>
          <p:cNvPr id="17" name="Заголовок 6">
            <a:extLst>
              <a:ext uri="{FF2B5EF4-FFF2-40B4-BE49-F238E27FC236}">
                <a16:creationId xmlns="" xmlns:a16="http://schemas.microsoft.com/office/drawing/2014/main" id="{C3610D87-681B-456D-89D3-075BDD4CA22F}"/>
              </a:ext>
            </a:extLst>
          </p:cNvPr>
          <p:cNvSpPr txBox="1">
            <a:spLocks/>
          </p:cNvSpPr>
          <p:nvPr/>
        </p:nvSpPr>
        <p:spPr bwMode="auto">
          <a:xfrm>
            <a:off x="601663" y="1505664"/>
            <a:ext cx="570230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spc="-1" dirty="0">
                <a:solidFill>
                  <a:srgbClr val="F04942"/>
                </a:solidFill>
                <a:latin typeface="Arial"/>
                <a:cs typeface="Arial" panose="020B0604020202020204" pitchFamily="34" charset="0"/>
              </a:rPr>
              <a:t>Федеральный проект</a:t>
            </a:r>
          </a:p>
          <a:p>
            <a:pPr eaLnBrk="1" hangingPunct="1">
              <a:defRPr/>
            </a:pPr>
            <a:r>
              <a:rPr lang="ru-RU" altLang="ru-RU" sz="2400" b="1" spc="-1" dirty="0">
                <a:solidFill>
                  <a:srgbClr val="F04942"/>
                </a:solidFill>
                <a:latin typeface="Arial"/>
                <a:cs typeface="Arial" panose="020B0604020202020204" pitchFamily="34" charset="0"/>
              </a:rPr>
              <a:t>«Творческие люди»</a:t>
            </a:r>
            <a:endParaRPr lang="ru-RU" altLang="ru-RU" sz="2400" b="1" dirty="0">
              <a:solidFill>
                <a:srgbClr val="F04942"/>
              </a:solidFill>
              <a:cs typeface="Arial" panose="020B0604020202020204" pitchFamily="34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4C578AC3-A9A0-4AA3-B608-D0AFD3EFFF4C}"/>
              </a:ext>
            </a:extLst>
          </p:cNvPr>
          <p:cNvSpPr/>
          <p:nvPr/>
        </p:nvSpPr>
        <p:spPr>
          <a:xfrm>
            <a:off x="628666" y="3933363"/>
            <a:ext cx="5867400" cy="618508"/>
          </a:xfrm>
          <a:prstGeom prst="rect">
            <a:avLst/>
          </a:prstGeom>
          <a:solidFill>
            <a:srgbClr val="FED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C5A374E7-DC13-4A4A-8D9B-2E31CF2C4A45}"/>
              </a:ext>
            </a:extLst>
          </p:cNvPr>
          <p:cNvSpPr/>
          <p:nvPr/>
        </p:nvSpPr>
        <p:spPr>
          <a:xfrm>
            <a:off x="628666" y="5214922"/>
            <a:ext cx="5867400" cy="783499"/>
          </a:xfrm>
          <a:prstGeom prst="rect">
            <a:avLst/>
          </a:prstGeom>
          <a:solidFill>
            <a:srgbClr val="FED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25120FCF-814C-4D0C-BB2E-6BBB0F447AFB}"/>
              </a:ext>
            </a:extLst>
          </p:cNvPr>
          <p:cNvSpPr/>
          <p:nvPr/>
        </p:nvSpPr>
        <p:spPr>
          <a:xfrm>
            <a:off x="628666" y="3276600"/>
            <a:ext cx="5867400" cy="338984"/>
          </a:xfrm>
          <a:prstGeom prst="rect">
            <a:avLst/>
          </a:prstGeom>
          <a:solidFill>
            <a:srgbClr val="FED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9">
            <a:extLst>
              <a:ext uri="{FF2B5EF4-FFF2-40B4-BE49-F238E27FC236}">
                <a16:creationId xmlns="" xmlns:a16="http://schemas.microsoft.com/office/drawing/2014/main" id="{D9D7714F-5160-4A81-91C0-58FA28922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276600"/>
            <a:ext cx="586740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 b="1" dirty="0">
                <a:latin typeface="Arial" pitchFamily="34" charset="0"/>
                <a:cs typeface="Arial" pitchFamily="34" charset="0"/>
              </a:rPr>
              <a:t>2019: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 фестиваль костюма и народных промыслов «Сарафан»</a:t>
            </a:r>
            <a:r>
              <a:rPr lang="en-US" sz="1100" dirty="0">
                <a:latin typeface="Arial" pitchFamily="34" charset="0"/>
                <a:cs typeface="Arial" pitchFamily="34" charset="0"/>
              </a:rPr>
              <a:t> |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посетили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17 000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чел. </a:t>
            </a:r>
          </a:p>
          <a:p>
            <a:endParaRPr lang="ru-RU" sz="1100" b="1" i="1" dirty="0">
              <a:latin typeface="Arial" pitchFamily="34" charset="0"/>
              <a:cs typeface="Arial" pitchFamily="34" charset="0"/>
            </a:endParaRPr>
          </a:p>
          <a:p>
            <a:r>
              <a:rPr lang="ru-RU" sz="1100" b="1" dirty="0">
                <a:latin typeface="Arial" pitchFamily="34" charset="0"/>
                <a:cs typeface="Arial" pitchFamily="34" charset="0"/>
              </a:rPr>
              <a:t>2020: 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проект «Александр Невский. История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. Культура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»</a:t>
            </a:r>
            <a:endParaRPr lang="ru-RU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9">
            <a:extLst>
              <a:ext uri="{FF2B5EF4-FFF2-40B4-BE49-F238E27FC236}">
                <a16:creationId xmlns="" xmlns:a16="http://schemas.microsoft.com/office/drawing/2014/main" id="{36A253E5-D32A-45ED-A095-FDB95E113B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933363"/>
            <a:ext cx="5334000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b="1" dirty="0">
                <a:latin typeface="Arial" pitchFamily="34" charset="0"/>
                <a:cs typeface="Arial" pitchFamily="34" charset="0"/>
              </a:rPr>
              <a:t>2019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: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всероссийский конкурс им. С.В. Рахманинова среди студентов музыкальных училищ и училищ искусств, посвященного 60-летию Новгородского областного колледжа искусств</a:t>
            </a:r>
          </a:p>
          <a:p>
            <a:endParaRPr lang="ru-RU" sz="1100" dirty="0">
              <a:latin typeface="Arial" pitchFamily="34" charset="0"/>
              <a:cs typeface="Arial" pitchFamily="34" charset="0"/>
            </a:endParaRPr>
          </a:p>
          <a:p>
            <a:r>
              <a:rPr lang="ru-RU" sz="1100" b="1" dirty="0">
                <a:latin typeface="Arial" pitchFamily="34" charset="0"/>
                <a:cs typeface="Arial" pitchFamily="34" charset="0"/>
              </a:rPr>
              <a:t>4 номинации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фортепиано, сольное пение,  народные инструменты и музыковедение</a:t>
            </a:r>
          </a:p>
          <a:p>
            <a:r>
              <a:rPr lang="ru-RU" sz="1100" b="1" dirty="0">
                <a:latin typeface="Arial" pitchFamily="34" charset="0"/>
                <a:cs typeface="Arial" pitchFamily="34" charset="0"/>
              </a:rPr>
              <a:t>40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 участников из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8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 регионов страны</a:t>
            </a:r>
            <a:endParaRPr lang="ru-RU" altLang="ru-RU" sz="1200" b="1" dirty="0">
              <a:cs typeface="Arial" pitchFamily="34" charset="0"/>
            </a:endParaRPr>
          </a:p>
        </p:txBody>
      </p:sp>
      <p:sp>
        <p:nvSpPr>
          <p:cNvPr id="23" name="TextBox 29">
            <a:extLst>
              <a:ext uri="{FF2B5EF4-FFF2-40B4-BE49-F238E27FC236}">
                <a16:creationId xmlns="" xmlns:a16="http://schemas.microsoft.com/office/drawing/2014/main" id="{4E807B70-B5DC-41D8-97AD-91A2970594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5214922"/>
            <a:ext cx="54102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100" b="1" dirty="0">
                <a:latin typeface="Arial" pitchFamily="34" charset="0"/>
                <a:cs typeface="Arial" pitchFamily="34" charset="0"/>
              </a:rPr>
              <a:t>2019: </a:t>
            </a:r>
            <a:r>
              <a:rPr lang="ru-RU" altLang="ru-RU" sz="1100" dirty="0">
                <a:latin typeface="Arial" pitchFamily="34" charset="0"/>
                <a:cs typeface="Arial" pitchFamily="34" charset="0"/>
              </a:rPr>
              <a:t>повышение квалификации в </a:t>
            </a:r>
            <a:r>
              <a:rPr lang="ru-RU" altLang="ru-RU" sz="11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Центре непрерывного образования и повышения квалификации творческих и управленческих кадров в сфере культуры ФГБОУ ВО «Санкт-Петербургский государственный институт культуры»</a:t>
            </a:r>
          </a:p>
          <a:p>
            <a:endParaRPr lang="ru-RU" altLang="ru-RU" sz="11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100" b="1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План 2019:</a:t>
            </a:r>
            <a:r>
              <a:rPr lang="ru-RU" sz="11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70 чел.</a:t>
            </a:r>
          </a:p>
          <a:p>
            <a:r>
              <a:rPr lang="ru-RU" sz="1100" b="1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Факт 2019:</a:t>
            </a:r>
            <a:r>
              <a:rPr lang="ru-RU" sz="11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70 чел.</a:t>
            </a:r>
          </a:p>
          <a:p>
            <a:r>
              <a:rPr lang="ru-RU" sz="1100" b="1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План 2020</a:t>
            </a:r>
            <a:r>
              <a:rPr lang="ru-RU" sz="11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203 чел.</a:t>
            </a:r>
            <a:endParaRPr lang="ru-RU" sz="1100" i="1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F0F70218-8F6C-4BD1-8D4F-B4DD4E448DBD}"/>
              </a:ext>
            </a:extLst>
          </p:cNvPr>
          <p:cNvSpPr/>
          <p:nvPr/>
        </p:nvSpPr>
        <p:spPr>
          <a:xfrm>
            <a:off x="630237" y="2655069"/>
            <a:ext cx="2079625" cy="477837"/>
          </a:xfrm>
          <a:prstGeom prst="rect">
            <a:avLst/>
          </a:prstGeom>
          <a:solidFill>
            <a:srgbClr val="F9A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Calibri" pitchFamily="34" charset="0"/>
              </a:rPr>
              <a:t>МЕРОПРИЯТИЯ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690F46F2-D29A-432D-8225-047952B53C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" descr="https://xn----7sbbe6addecj3bpgj0a0fvd.xn--p1ai/media/photoreps/9/5/95b84e9582b6c05f82d4de61ededc8cd_970x_.jpg"/>
          <p:cNvPicPr>
            <a:picLocks noChangeAspect="1" noChangeArrowheads="1"/>
          </p:cNvPicPr>
          <p:nvPr/>
        </p:nvPicPr>
        <p:blipFill rotWithShape="1">
          <a:blip r:embed="rId3" cstate="print"/>
          <a:srcRect l="29934" r="32512"/>
          <a:stretch/>
        </p:blipFill>
        <p:spPr bwMode="auto">
          <a:xfrm>
            <a:off x="7010401" y="1295400"/>
            <a:ext cx="2133600" cy="4058099"/>
          </a:xfrm>
          <a:prstGeom prst="rect">
            <a:avLst/>
          </a:prstGeom>
          <a:noFill/>
        </p:spPr>
      </p:pic>
      <p:pic>
        <p:nvPicPr>
          <p:cNvPr id="25" name="Picture 7" descr="C:\Users\User\Desktop\картинки\Виртуальный-зал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365" y="5353499"/>
            <a:ext cx="2160439" cy="150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Заголовок 6">
            <a:extLst>
              <a:ext uri="{FF2B5EF4-FFF2-40B4-BE49-F238E27FC236}">
                <a16:creationId xmlns="" xmlns:a16="http://schemas.microsoft.com/office/drawing/2014/main" id="{DCC3E21E-1450-4242-AB7A-C5D167C22196}"/>
              </a:ext>
            </a:extLst>
          </p:cNvPr>
          <p:cNvSpPr txBox="1">
            <a:spLocks/>
          </p:cNvSpPr>
          <p:nvPr/>
        </p:nvSpPr>
        <p:spPr bwMode="auto">
          <a:xfrm>
            <a:off x="601663" y="1505664"/>
            <a:ext cx="570230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spc="-1" dirty="0">
                <a:solidFill>
                  <a:srgbClr val="F04942"/>
                </a:solidFill>
                <a:latin typeface="Arial"/>
                <a:cs typeface="Arial" panose="020B0604020202020204" pitchFamily="34" charset="0"/>
              </a:rPr>
              <a:t>Федеральный проект</a:t>
            </a:r>
          </a:p>
          <a:p>
            <a:pPr eaLnBrk="1" hangingPunct="1">
              <a:defRPr/>
            </a:pPr>
            <a:r>
              <a:rPr lang="ru-RU" altLang="ru-RU" sz="2400" b="1" spc="-1" dirty="0">
                <a:solidFill>
                  <a:srgbClr val="F04942"/>
                </a:solidFill>
                <a:latin typeface="Arial"/>
                <a:cs typeface="Arial" panose="020B0604020202020204" pitchFamily="34" charset="0"/>
              </a:rPr>
              <a:t>«Цифровая культура»</a:t>
            </a:r>
            <a:endParaRPr lang="ru-RU" altLang="ru-RU" sz="2400" b="1" dirty="0">
              <a:solidFill>
                <a:srgbClr val="F04942"/>
              </a:solidFill>
              <a:cs typeface="Arial" panose="020B0604020202020204" pitchFamily="34" charset="0"/>
            </a:endParaRPr>
          </a:p>
        </p:txBody>
      </p:sp>
      <p:sp>
        <p:nvSpPr>
          <p:cNvPr id="28" name="Заголовок 1">
            <a:extLst>
              <a:ext uri="{FF2B5EF4-FFF2-40B4-BE49-F238E27FC236}">
                <a16:creationId xmlns="" xmlns:a16="http://schemas.microsoft.com/office/drawing/2014/main" id="{8BA35D58-E326-4332-9B1D-1A065B053E72}"/>
              </a:ext>
            </a:extLst>
          </p:cNvPr>
          <p:cNvSpPr txBox="1">
            <a:spLocks/>
          </p:cNvSpPr>
          <p:nvPr/>
        </p:nvSpPr>
        <p:spPr>
          <a:xfrm>
            <a:off x="2522538" y="625475"/>
            <a:ext cx="5592762" cy="268288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sz="1400" spc="4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Rasa Medium"/>
              </a:rPr>
              <a:t>МИНИСТЕРСТВО КУЛЬТУРЫ НОВГОРОДСКОЙ ОБЛАСТИ</a:t>
            </a:r>
            <a:endParaRPr sz="1400" spc="4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Box 4">
            <a:extLst>
              <a:ext uri="{FF2B5EF4-FFF2-40B4-BE49-F238E27FC236}">
                <a16:creationId xmlns="" xmlns:a16="http://schemas.microsoft.com/office/drawing/2014/main" id="{B9E13F95-184D-4273-A2A6-0DF6AE8470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>
                <a:solidFill>
                  <a:schemeClr val="bg1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6</a:t>
            </a:r>
          </a:p>
        </p:txBody>
      </p:sp>
      <p:cxnSp>
        <p:nvCxnSpPr>
          <p:cNvPr id="32" name="Прямая соединительная линия 31">
            <a:extLst>
              <a:ext uri="{FF2B5EF4-FFF2-40B4-BE49-F238E27FC236}">
                <a16:creationId xmlns="" xmlns:a16="http://schemas.microsoft.com/office/drawing/2014/main" id="{107F73B3-E393-4A4F-9B83-27607C624441}"/>
              </a:ext>
            </a:extLst>
          </p:cNvPr>
          <p:cNvCxnSpPr/>
          <p:nvPr/>
        </p:nvCxnSpPr>
        <p:spPr>
          <a:xfrm>
            <a:off x="3190122" y="2573337"/>
            <a:ext cx="0" cy="941388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Google Shape;113;p26">
            <a:extLst>
              <a:ext uri="{FF2B5EF4-FFF2-40B4-BE49-F238E27FC236}">
                <a16:creationId xmlns="" xmlns:a16="http://schemas.microsoft.com/office/drawing/2014/main" id="{10C23D10-3029-4BE5-8D32-54D9C19725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663" y="2514600"/>
            <a:ext cx="1876425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57" tIns="107257" rIns="107257" bIns="107257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sz="1200" b="1" spc="-1" dirty="0">
                <a:solidFill>
                  <a:srgbClr val="000000"/>
                </a:solidFill>
                <a:ea typeface="DejaVu Sans"/>
                <a:cs typeface="Arial" panose="020B0604020202020204" pitchFamily="34" charset="0"/>
              </a:rPr>
              <a:t>ЦЕЛЬ</a:t>
            </a:r>
            <a:endParaRPr lang="ru-RU" sz="1200" spc="-1" dirty="0">
              <a:cs typeface="Arial" panose="020B0604020202020204" pitchFamily="34" charset="0"/>
            </a:endParaRPr>
          </a:p>
        </p:txBody>
      </p:sp>
      <p:sp>
        <p:nvSpPr>
          <p:cNvPr id="36" name="Google Shape;113;p26">
            <a:extLst>
              <a:ext uri="{FF2B5EF4-FFF2-40B4-BE49-F238E27FC236}">
                <a16:creationId xmlns="" xmlns:a16="http://schemas.microsoft.com/office/drawing/2014/main" id="{F3ADA389-8FC7-49F8-B44F-6A855707E6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2821" y="2514600"/>
            <a:ext cx="1445379" cy="799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57" tIns="107257" rIns="107257" bIns="107257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sz="1200" b="1" spc="-1" dirty="0">
                <a:solidFill>
                  <a:srgbClr val="000000"/>
                </a:solidFill>
                <a:ea typeface="DejaVu Sans"/>
                <a:cs typeface="Arial" panose="020B0604020202020204" pitchFamily="34" charset="0"/>
              </a:rPr>
              <a:t>СРОКИ</a:t>
            </a:r>
            <a:endParaRPr lang="en-US" sz="1200" b="1" spc="-1" dirty="0">
              <a:solidFill>
                <a:srgbClr val="000000"/>
              </a:solidFill>
              <a:ea typeface="DejaVu Sans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200" b="1" spc="-1" dirty="0">
                <a:solidFill>
                  <a:srgbClr val="000000"/>
                </a:solidFill>
                <a:cs typeface="Arial" panose="020B0604020202020204" pitchFamily="34" charset="0"/>
              </a:rPr>
              <a:t>РЕАЛИЗАЦИИ</a:t>
            </a:r>
          </a:p>
          <a:p>
            <a:pPr>
              <a:defRPr/>
            </a:pPr>
            <a:endParaRPr lang="ru-RU" sz="1000" dirty="0">
              <a:cs typeface="Arial" pitchFamily="34" charset="0"/>
            </a:endParaRPr>
          </a:p>
          <a:p>
            <a:pPr>
              <a:defRPr/>
            </a:pPr>
            <a:r>
              <a:rPr lang="ru-RU" sz="1000" dirty="0">
                <a:cs typeface="Arial" pitchFamily="34" charset="0"/>
              </a:rPr>
              <a:t>2019-2024 годы</a:t>
            </a:r>
          </a:p>
        </p:txBody>
      </p:sp>
      <p:sp>
        <p:nvSpPr>
          <p:cNvPr id="39" name="Google Shape;113;p26">
            <a:extLst>
              <a:ext uri="{FF2B5EF4-FFF2-40B4-BE49-F238E27FC236}">
                <a16:creationId xmlns="" xmlns:a16="http://schemas.microsoft.com/office/drawing/2014/main" id="{DB4C5BC5-E655-4187-9E54-C9B0A96A1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963" y="2762250"/>
            <a:ext cx="2525711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57" tIns="107257" rIns="107257" bIns="10725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000" dirty="0"/>
              <a:t>Увеличение числа обращений к цифровым ресурсам в сфере культуры в 5 раз</a:t>
            </a:r>
            <a:endParaRPr lang="ru-RU" sz="1000" dirty="0">
              <a:cs typeface="Arial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="" xmlns:a16="http://schemas.microsoft.com/office/drawing/2014/main" id="{41A6D970-880F-404C-8BD4-9EFBDD105FC5}"/>
              </a:ext>
            </a:extLst>
          </p:cNvPr>
          <p:cNvSpPr/>
          <p:nvPr/>
        </p:nvSpPr>
        <p:spPr>
          <a:xfrm>
            <a:off x="665163" y="3955375"/>
            <a:ext cx="6194416" cy="553998"/>
          </a:xfrm>
          <a:prstGeom prst="rect">
            <a:avLst/>
          </a:prstGeom>
          <a:solidFill>
            <a:srgbClr val="F9A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9">
            <a:extLst>
              <a:ext uri="{FF2B5EF4-FFF2-40B4-BE49-F238E27FC236}">
                <a16:creationId xmlns="" xmlns:a16="http://schemas.microsoft.com/office/drawing/2014/main" id="{A20AA616-8ED6-4AAA-A3C1-B0B9B2D49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1" y="3956089"/>
            <a:ext cx="268843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Количество созданных виртуальных концертных залов (ед.)</a:t>
            </a:r>
          </a:p>
        </p:txBody>
      </p:sp>
      <p:sp>
        <p:nvSpPr>
          <p:cNvPr id="45" name="Прямоугольник 9">
            <a:extLst>
              <a:ext uri="{FF2B5EF4-FFF2-40B4-BE49-F238E27FC236}">
                <a16:creationId xmlns="" xmlns:a16="http://schemas.microsoft.com/office/drawing/2014/main" id="{1A0ABCA3-66A9-4650-A9E6-CC512F3D65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0812" y="3962400"/>
            <a:ext cx="725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46" name="Прямоугольник 62">
            <a:extLst>
              <a:ext uri="{FF2B5EF4-FFF2-40B4-BE49-F238E27FC236}">
                <a16:creationId xmlns="" xmlns:a16="http://schemas.microsoft.com/office/drawing/2014/main" id="{B792033B-57E4-48A1-80E8-7B9EBBE0C5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7387" y="3956089"/>
            <a:ext cx="5413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47" name="Прямоугольник 66">
            <a:extLst>
              <a:ext uri="{FF2B5EF4-FFF2-40B4-BE49-F238E27FC236}">
                <a16:creationId xmlns="" xmlns:a16="http://schemas.microsoft.com/office/drawing/2014/main" id="{CD3E8F20-ADA3-4EF2-A60F-514B0667D9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199" y="3956089"/>
            <a:ext cx="1050131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100 %</a:t>
            </a:r>
          </a:p>
        </p:txBody>
      </p:sp>
      <p:sp>
        <p:nvSpPr>
          <p:cNvPr id="48" name="Прямоугольник 62">
            <a:extLst>
              <a:ext uri="{FF2B5EF4-FFF2-40B4-BE49-F238E27FC236}">
                <a16:creationId xmlns="" xmlns:a16="http://schemas.microsoft.com/office/drawing/2014/main" id="{2814F842-130E-4BE8-9409-2CDA983906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5300" y="3956089"/>
            <a:ext cx="5969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="" xmlns:a16="http://schemas.microsoft.com/office/drawing/2014/main" id="{F1E63F91-9773-4667-813C-3335210530EF}"/>
              </a:ext>
            </a:extLst>
          </p:cNvPr>
          <p:cNvSpPr/>
          <p:nvPr/>
        </p:nvSpPr>
        <p:spPr>
          <a:xfrm>
            <a:off x="665163" y="4509373"/>
            <a:ext cx="6194416" cy="553998"/>
          </a:xfrm>
          <a:prstGeom prst="rect">
            <a:avLst/>
          </a:prstGeom>
          <a:solidFill>
            <a:srgbClr val="FED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50">
            <a:extLst>
              <a:ext uri="{FF2B5EF4-FFF2-40B4-BE49-F238E27FC236}">
                <a16:creationId xmlns="" xmlns:a16="http://schemas.microsoft.com/office/drawing/2014/main" id="{E3CA27F2-412A-415C-8034-0ED6F7D289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4586287"/>
            <a:ext cx="3255962" cy="220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000"/>
              </a:lnSpc>
            </a:pPr>
            <a:r>
              <a:rPr lang="ru-RU" altLang="ru-RU" sz="1000" dirty="0">
                <a:latin typeface="Arial" pitchFamily="34" charset="0"/>
                <a:cs typeface="Arial" pitchFamily="34" charset="0"/>
              </a:rPr>
              <a:t>Финансирование проекта  </a:t>
            </a:r>
            <a:r>
              <a:rPr lang="ru-RU" altLang="ru-RU" sz="1000" dirty="0">
                <a:solidFill>
                  <a:srgbClr val="0D0D0D"/>
                </a:solidFill>
                <a:latin typeface="Arial" pitchFamily="34" charset="0"/>
                <a:cs typeface="Arial" pitchFamily="34" charset="0"/>
              </a:rPr>
              <a:t>(тыс. руб.)</a:t>
            </a:r>
          </a:p>
        </p:txBody>
      </p:sp>
      <p:sp>
        <p:nvSpPr>
          <p:cNvPr id="51" name="Прямоугольник 59">
            <a:extLst>
              <a:ext uri="{FF2B5EF4-FFF2-40B4-BE49-F238E27FC236}">
                <a16:creationId xmlns="" xmlns:a16="http://schemas.microsoft.com/office/drawing/2014/main" id="{FA3E543E-936C-402A-85F1-1E727BC627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4586287"/>
            <a:ext cx="657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6 200,0</a:t>
            </a:r>
          </a:p>
        </p:txBody>
      </p:sp>
      <p:sp>
        <p:nvSpPr>
          <p:cNvPr id="52" name="Прямоугольник 63">
            <a:extLst>
              <a:ext uri="{FF2B5EF4-FFF2-40B4-BE49-F238E27FC236}">
                <a16:creationId xmlns="" xmlns:a16="http://schemas.microsoft.com/office/drawing/2014/main" id="{073A09B5-C524-4716-8A06-A225434949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3825" y="4592598"/>
            <a:ext cx="7143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6 200,0</a:t>
            </a:r>
          </a:p>
        </p:txBody>
      </p:sp>
      <p:sp>
        <p:nvSpPr>
          <p:cNvPr id="53" name="Прямоугольник 67">
            <a:extLst>
              <a:ext uri="{FF2B5EF4-FFF2-40B4-BE49-F238E27FC236}">
                <a16:creationId xmlns="" xmlns:a16="http://schemas.microsoft.com/office/drawing/2014/main" id="{A87670E1-23BA-47C8-98D0-832726E71C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1212" y="4586287"/>
            <a:ext cx="11318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100 %</a:t>
            </a:r>
          </a:p>
        </p:txBody>
      </p:sp>
      <p:sp>
        <p:nvSpPr>
          <p:cNvPr id="54" name="Прямоугольник 59">
            <a:extLst>
              <a:ext uri="{FF2B5EF4-FFF2-40B4-BE49-F238E27FC236}">
                <a16:creationId xmlns="" xmlns:a16="http://schemas.microsoft.com/office/drawing/2014/main" id="{84B4FAF2-3B49-436A-92E2-735CC7C85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8313" y="4586287"/>
            <a:ext cx="657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altLang="ru-RU" sz="1000" dirty="0">
                <a:latin typeface="Arial" pitchFamily="34" charset="0"/>
                <a:cs typeface="Arial" pitchFamily="34" charset="0"/>
              </a:rPr>
              <a:t>4 700,0</a:t>
            </a:r>
          </a:p>
        </p:txBody>
      </p:sp>
      <p:pic>
        <p:nvPicPr>
          <p:cNvPr id="56" name="Рисунок 55">
            <a:extLst>
              <a:ext uri="{FF2B5EF4-FFF2-40B4-BE49-F238E27FC236}">
                <a16:creationId xmlns="" xmlns:a16="http://schemas.microsoft.com/office/drawing/2014/main" id="{515261E9-00FA-4552-8B35-7E9BFAFE39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24" name="Прямоугольник 62"/>
          <p:cNvSpPr>
            <a:spLocks noChangeArrowheads="1"/>
          </p:cNvSpPr>
          <p:nvPr/>
        </p:nvSpPr>
        <p:spPr bwMode="auto">
          <a:xfrm>
            <a:off x="3124200" y="3733800"/>
            <a:ext cx="32766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000" i="1" dirty="0">
                <a:latin typeface="Arial" pitchFamily="34" charset="0"/>
                <a:cs typeface="Arial" pitchFamily="34" charset="0"/>
              </a:rPr>
              <a:t>План 2019  Факт 2019   Выполнение     План 2020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картинки\вкз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67"/>
          <a:stretch/>
        </p:blipFill>
        <p:spPr bwMode="auto">
          <a:xfrm>
            <a:off x="6998665" y="1304653"/>
            <a:ext cx="2145335" cy="274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43C11035-48AB-4F05-8B44-8B33940424E3}"/>
              </a:ext>
            </a:extLst>
          </p:cNvPr>
          <p:cNvSpPr/>
          <p:nvPr/>
        </p:nvSpPr>
        <p:spPr>
          <a:xfrm>
            <a:off x="620919" y="4456028"/>
            <a:ext cx="5663787" cy="317313"/>
          </a:xfrm>
          <a:prstGeom prst="rect">
            <a:avLst/>
          </a:prstGeom>
          <a:solidFill>
            <a:srgbClr val="FED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E49186E4-CEAA-4E96-9A67-156D02005A2A}"/>
              </a:ext>
            </a:extLst>
          </p:cNvPr>
          <p:cNvSpPr/>
          <p:nvPr/>
        </p:nvSpPr>
        <p:spPr>
          <a:xfrm>
            <a:off x="620919" y="5411770"/>
            <a:ext cx="5663787" cy="324394"/>
          </a:xfrm>
          <a:prstGeom prst="rect">
            <a:avLst/>
          </a:prstGeom>
          <a:solidFill>
            <a:srgbClr val="FED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F15CA094-80F6-4657-B700-F39947861D30}"/>
              </a:ext>
            </a:extLst>
          </p:cNvPr>
          <p:cNvSpPr/>
          <p:nvPr/>
        </p:nvSpPr>
        <p:spPr>
          <a:xfrm>
            <a:off x="620919" y="3289164"/>
            <a:ext cx="5663787" cy="344504"/>
          </a:xfrm>
          <a:prstGeom prst="rect">
            <a:avLst/>
          </a:prstGeom>
          <a:solidFill>
            <a:srgbClr val="FEDB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9">
            <a:extLst>
              <a:ext uri="{FF2B5EF4-FFF2-40B4-BE49-F238E27FC236}">
                <a16:creationId xmlns="" xmlns:a16="http://schemas.microsoft.com/office/drawing/2014/main" id="{D7E232D3-BF3A-4228-862C-BB3DEC85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408" y="3290102"/>
            <a:ext cx="5655555" cy="180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 dirty="0">
                <a:latin typeface="Arial" pitchFamily="34" charset="0"/>
                <a:cs typeface="Arial" pitchFamily="34" charset="0"/>
              </a:rPr>
              <a:t>открытие виртуальных концертных залов </a:t>
            </a:r>
            <a:endParaRPr lang="ru-RU" sz="1100" b="1" dirty="0">
              <a:latin typeface="Arial" pitchFamily="34" charset="0"/>
              <a:cs typeface="Arial" pitchFamily="34" charset="0"/>
            </a:endParaRPr>
          </a:p>
          <a:p>
            <a:endParaRPr lang="ru-RU" sz="1100" b="1" i="1" dirty="0">
              <a:latin typeface="Arial" pitchFamily="34" charset="0"/>
              <a:cs typeface="Arial" pitchFamily="34" charset="0"/>
            </a:endParaRPr>
          </a:p>
          <a:p>
            <a:r>
              <a:rPr lang="ru-RU" sz="1100" b="1" i="1" dirty="0">
                <a:latin typeface="Arial" pitchFamily="34" charset="0"/>
                <a:cs typeface="Arial" pitchFamily="34" charset="0"/>
              </a:rPr>
              <a:t>План</a:t>
            </a:r>
            <a:r>
              <a:rPr lang="en-US" sz="1100" b="1" i="1" dirty="0">
                <a:latin typeface="Arial" pitchFamily="34" charset="0"/>
                <a:cs typeface="Arial" pitchFamily="34" charset="0"/>
              </a:rPr>
              <a:t> 2019</a:t>
            </a:r>
            <a:r>
              <a:rPr lang="ru-RU" sz="1100" b="1" i="1" dirty="0">
                <a:latin typeface="Arial" pitchFamily="34" charset="0"/>
                <a:cs typeface="Arial" pitchFamily="34" charset="0"/>
              </a:rPr>
              <a:t>: </a:t>
            </a:r>
            <a:r>
              <a:rPr lang="ru-RU" sz="1100" i="1" dirty="0">
                <a:latin typeface="Arial" pitchFamily="34" charset="0"/>
                <a:cs typeface="Arial" pitchFamily="34" charset="0"/>
              </a:rPr>
              <a:t>3  |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Великий Новгород, Пестово, Холм </a:t>
            </a:r>
            <a:r>
              <a:rPr lang="ru-RU" sz="1100" i="1" dirty="0">
                <a:latin typeface="Arial" pitchFamily="34" charset="0"/>
                <a:cs typeface="Arial" pitchFamily="34" charset="0"/>
              </a:rPr>
              <a:t>| </a:t>
            </a:r>
          </a:p>
          <a:p>
            <a:r>
              <a:rPr lang="ru-RU" sz="1100" b="1" i="1" dirty="0">
                <a:latin typeface="Arial" pitchFamily="34" charset="0"/>
                <a:cs typeface="Arial" pitchFamily="34" charset="0"/>
              </a:rPr>
              <a:t>Факт</a:t>
            </a:r>
            <a:r>
              <a:rPr lang="en-US" sz="1100" b="1" i="1" dirty="0">
                <a:latin typeface="Arial" pitchFamily="34" charset="0"/>
                <a:cs typeface="Arial" pitchFamily="34" charset="0"/>
              </a:rPr>
              <a:t> 2019</a:t>
            </a:r>
            <a:r>
              <a:rPr lang="ru-RU" sz="1100" b="1" i="1" dirty="0">
                <a:latin typeface="Arial" pitchFamily="34" charset="0"/>
                <a:cs typeface="Arial" pitchFamily="34" charset="0"/>
              </a:rPr>
              <a:t>: </a:t>
            </a:r>
            <a:r>
              <a:rPr lang="ru-RU" sz="1100" i="1" dirty="0">
                <a:latin typeface="Arial" pitchFamily="34" charset="0"/>
                <a:cs typeface="Arial" pitchFamily="34" charset="0"/>
              </a:rPr>
              <a:t>3</a:t>
            </a:r>
            <a:endParaRPr lang="en-US" sz="1100" i="1" dirty="0">
              <a:latin typeface="Arial" pitchFamily="34" charset="0"/>
              <a:cs typeface="Arial" pitchFamily="34" charset="0"/>
            </a:endParaRPr>
          </a:p>
          <a:p>
            <a:r>
              <a:rPr lang="ru-RU" sz="1100" b="1" i="1" dirty="0">
                <a:latin typeface="Arial" pitchFamily="34" charset="0"/>
                <a:cs typeface="Arial" pitchFamily="34" charset="0"/>
              </a:rPr>
              <a:t>План 2020: </a:t>
            </a:r>
            <a:r>
              <a:rPr lang="ru-RU" sz="1100" i="1" dirty="0">
                <a:latin typeface="Arial" pitchFamily="34" charset="0"/>
                <a:cs typeface="Arial" pitchFamily="34" charset="0"/>
              </a:rPr>
              <a:t>6 </a:t>
            </a:r>
            <a:r>
              <a:rPr lang="en-US" sz="1100" i="1" dirty="0">
                <a:latin typeface="Arial" pitchFamily="34" charset="0"/>
                <a:cs typeface="Arial" pitchFamily="34" charset="0"/>
              </a:rPr>
              <a:t>| </a:t>
            </a:r>
            <a:r>
              <a:rPr lang="ru-RU" sz="1100" dirty="0" err="1">
                <a:latin typeface="Arial" pitchFamily="34" charset="0"/>
                <a:cs typeface="Arial" pitchFamily="34" charset="0"/>
              </a:rPr>
              <a:t>Боровичский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, Валдайский, </a:t>
            </a:r>
            <a:r>
              <a:rPr lang="ru-RU" sz="1100" dirty="0" err="1">
                <a:latin typeface="Arial" pitchFamily="34" charset="0"/>
                <a:cs typeface="Arial" pitchFamily="34" charset="0"/>
              </a:rPr>
              <a:t>Маловишерский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1100" dirty="0" err="1">
                <a:latin typeface="Arial" pitchFamily="34" charset="0"/>
                <a:cs typeface="Arial" pitchFamily="34" charset="0"/>
              </a:rPr>
              <a:t>Солецкий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, Старорусский, </a:t>
            </a:r>
            <a:r>
              <a:rPr lang="ru-RU" sz="1100" dirty="0" err="1">
                <a:latin typeface="Arial" pitchFamily="34" charset="0"/>
                <a:cs typeface="Arial" pitchFamily="34" charset="0"/>
              </a:rPr>
              <a:t>Окуловский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 районы </a:t>
            </a:r>
            <a:r>
              <a:rPr lang="en-US" sz="1100" i="1" dirty="0">
                <a:latin typeface="Arial" pitchFamily="34" charset="0"/>
                <a:cs typeface="Arial" pitchFamily="34" charset="0"/>
              </a:rPr>
              <a:t>|</a:t>
            </a:r>
          </a:p>
          <a:p>
            <a:endParaRPr lang="en-US" sz="1100" i="1" dirty="0">
              <a:latin typeface="Arial" pitchFamily="34" charset="0"/>
              <a:cs typeface="Arial" pitchFamily="34" charset="0"/>
            </a:endParaRPr>
          </a:p>
          <a:p>
            <a:endParaRPr lang="en-US" sz="1100" i="1" dirty="0">
              <a:latin typeface="Arial" pitchFamily="34" charset="0"/>
              <a:cs typeface="Arial" pitchFamily="34" charset="0"/>
            </a:endParaRPr>
          </a:p>
          <a:p>
            <a:endParaRPr lang="ru-RU" sz="1100" dirty="0">
              <a:latin typeface="Arial" pitchFamily="34" charset="0"/>
              <a:cs typeface="Arial" pitchFamily="34" charset="0"/>
            </a:endParaRPr>
          </a:p>
          <a:p>
            <a:endParaRPr lang="ru-RU" altLang="ru-RU" sz="1200" b="1" dirty="0">
              <a:cs typeface="Arial" pitchFamily="34" charset="0"/>
            </a:endParaRPr>
          </a:p>
        </p:txBody>
      </p:sp>
      <p:sp>
        <p:nvSpPr>
          <p:cNvPr id="29" name="TextBox 29">
            <a:extLst>
              <a:ext uri="{FF2B5EF4-FFF2-40B4-BE49-F238E27FC236}">
                <a16:creationId xmlns="" xmlns:a16="http://schemas.microsoft.com/office/drawing/2014/main" id="{73942A56-3831-4EAA-8D6B-5B3862BCA8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408" y="4443502"/>
            <a:ext cx="5523792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 dirty="0">
                <a:latin typeface="Arial" pitchFamily="34" charset="0"/>
                <a:cs typeface="Arial" pitchFamily="34" charset="0"/>
              </a:rPr>
              <a:t>онлайн-трансляции мероприятий на портале «</a:t>
            </a:r>
            <a:r>
              <a:rPr lang="ru-RU" sz="1100" dirty="0" err="1">
                <a:latin typeface="Arial" pitchFamily="34" charset="0"/>
                <a:cs typeface="Arial" pitchFamily="34" charset="0"/>
              </a:rPr>
              <a:t>Культура.РФ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»</a:t>
            </a:r>
            <a:endParaRPr lang="en-US" sz="1100" dirty="0">
              <a:latin typeface="Arial" pitchFamily="34" charset="0"/>
              <a:cs typeface="Arial" pitchFamily="34" charset="0"/>
            </a:endParaRPr>
          </a:p>
          <a:p>
            <a:endParaRPr lang="ru-RU" sz="1100" b="1" i="1" dirty="0">
              <a:latin typeface="Arial" pitchFamily="34" charset="0"/>
              <a:cs typeface="Arial" pitchFamily="34" charset="0"/>
            </a:endParaRPr>
          </a:p>
          <a:p>
            <a:r>
              <a:rPr lang="ru-RU" sz="1100" b="1" i="1" dirty="0">
                <a:latin typeface="Arial" pitchFamily="34" charset="0"/>
                <a:cs typeface="Arial" pitchFamily="34" charset="0"/>
              </a:rPr>
              <a:t>План 2019:</a:t>
            </a:r>
            <a:r>
              <a:rPr lang="ru-RU" sz="1100" i="1" dirty="0">
                <a:latin typeface="Arial" pitchFamily="34" charset="0"/>
                <a:cs typeface="Arial" pitchFamily="34" charset="0"/>
              </a:rPr>
              <a:t> 3</a:t>
            </a:r>
          </a:p>
          <a:p>
            <a:r>
              <a:rPr lang="ru-RU" sz="1100" b="1" i="1" dirty="0">
                <a:latin typeface="Arial" pitchFamily="34" charset="0"/>
                <a:cs typeface="Arial" pitchFamily="34" charset="0"/>
              </a:rPr>
              <a:t>Факт 2019: </a:t>
            </a:r>
            <a:r>
              <a:rPr lang="ru-RU" sz="1100" i="1" dirty="0">
                <a:latin typeface="Arial" pitchFamily="34" charset="0"/>
                <a:cs typeface="Arial" pitchFamily="34" charset="0"/>
              </a:rPr>
              <a:t>3</a:t>
            </a:r>
          </a:p>
          <a:p>
            <a:r>
              <a:rPr lang="ru-RU" sz="1100" b="1" i="1" dirty="0">
                <a:latin typeface="Arial" pitchFamily="34" charset="0"/>
                <a:cs typeface="Arial" pitchFamily="34" charset="0"/>
              </a:rPr>
              <a:t>План 20</a:t>
            </a:r>
            <a:r>
              <a:rPr lang="en-US" sz="1100" b="1" i="1" dirty="0">
                <a:latin typeface="Arial" pitchFamily="34" charset="0"/>
                <a:cs typeface="Arial" pitchFamily="34" charset="0"/>
              </a:rPr>
              <a:t>20</a:t>
            </a:r>
            <a:r>
              <a:rPr lang="ru-RU" sz="1100" b="1" i="1" dirty="0">
                <a:latin typeface="Arial" pitchFamily="34" charset="0"/>
                <a:cs typeface="Arial" pitchFamily="34" charset="0"/>
              </a:rPr>
              <a:t>: </a:t>
            </a:r>
            <a:r>
              <a:rPr lang="ru-RU" sz="1100" i="1" dirty="0">
                <a:latin typeface="Arial" pitchFamily="34" charset="0"/>
                <a:cs typeface="Arial" pitchFamily="34" charset="0"/>
              </a:rPr>
              <a:t>4</a:t>
            </a:r>
          </a:p>
          <a:p>
            <a:endParaRPr lang="ru-RU" sz="1100" i="1" dirty="0">
              <a:latin typeface="Arial" pitchFamily="34" charset="0"/>
              <a:cs typeface="Arial" pitchFamily="34" charset="0"/>
            </a:endParaRPr>
          </a:p>
          <a:p>
            <a:endParaRPr lang="ru-RU" altLang="ru-RU" sz="1200" b="1" dirty="0">
              <a:cs typeface="Arial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AB54450B-4EFC-44F3-822D-B92087765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408" y="5445204"/>
            <a:ext cx="544758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 dirty="0">
                <a:latin typeface="Arial" pitchFamily="34" charset="0"/>
                <a:cs typeface="Arial" pitchFamily="34" charset="0"/>
              </a:rPr>
              <a:t>внедрение цифрового гида в формате дополненной реальности </a:t>
            </a:r>
            <a:r>
              <a:rPr lang="ru-RU" sz="1100" dirty="0" err="1">
                <a:latin typeface="Arial" pitchFamily="34" charset="0"/>
                <a:cs typeface="Arial" pitchFamily="34" charset="0"/>
              </a:rPr>
              <a:t>Artefact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;</a:t>
            </a:r>
          </a:p>
          <a:p>
            <a:endParaRPr lang="ru-RU" sz="1100" dirty="0">
              <a:latin typeface="Arial" pitchFamily="34" charset="0"/>
              <a:cs typeface="Arial" pitchFamily="34" charset="0"/>
            </a:endParaRPr>
          </a:p>
          <a:p>
            <a:r>
              <a:rPr lang="ru-RU" sz="11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План 2019:</a:t>
            </a:r>
            <a:r>
              <a:rPr lang="ru-RU" sz="11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1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1    </a:t>
            </a:r>
            <a:endParaRPr lang="ru-RU" sz="1100" i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11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Факт 2019: </a:t>
            </a:r>
            <a:r>
              <a:rPr lang="en-US" sz="11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11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1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| </a:t>
            </a:r>
            <a:r>
              <a:rPr lang="ru-RU" altLang="ru-RU" sz="11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экспозиция «Культурное наследие новгородских монастырей» </a:t>
            </a:r>
            <a:r>
              <a:rPr lang="en-US" altLang="ru-RU" sz="11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|</a:t>
            </a:r>
            <a:r>
              <a:rPr lang="ru-RU" altLang="ru-RU" sz="11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10 предметов</a:t>
            </a:r>
            <a:endParaRPr lang="ru-RU" altLang="ru-RU" sz="1200" dirty="0">
              <a:cs typeface="Arial" pitchFamily="34" charset="0"/>
            </a:endParaRPr>
          </a:p>
          <a:p>
            <a:r>
              <a:rPr lang="ru-RU" sz="1100" b="1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План 2020: </a:t>
            </a:r>
            <a:r>
              <a:rPr lang="ru-RU" sz="11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11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| </a:t>
            </a:r>
            <a:r>
              <a:rPr lang="ru-RU" sz="11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экспозиция «Музейный цех фарфора»</a:t>
            </a:r>
            <a:r>
              <a:rPr lang="en-US" sz="11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|</a:t>
            </a:r>
            <a:r>
              <a:rPr lang="ru-RU" sz="11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40 предметов</a:t>
            </a:r>
            <a:endParaRPr lang="ru-RU" sz="1100" i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="" xmlns:a16="http://schemas.microsoft.com/office/drawing/2014/main" id="{715C2246-CDF0-4703-AA8B-A6B9418A6946}"/>
              </a:ext>
            </a:extLst>
          </p:cNvPr>
          <p:cNvSpPr/>
          <p:nvPr/>
        </p:nvSpPr>
        <p:spPr>
          <a:xfrm>
            <a:off x="630237" y="2655069"/>
            <a:ext cx="2079625" cy="477837"/>
          </a:xfrm>
          <a:prstGeom prst="rect">
            <a:avLst/>
          </a:prstGeom>
          <a:solidFill>
            <a:srgbClr val="F9A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Calibri" pitchFamily="34" charset="0"/>
              </a:rPr>
              <a:t>МЕРОПРИЯТИЯ</a:t>
            </a:r>
          </a:p>
        </p:txBody>
      </p:sp>
      <p:pic>
        <p:nvPicPr>
          <p:cNvPr id="21" name="Picture 2" descr="https://mw2014.museumsandtheweb.com/wp-content/uploads/2014/02/LP-CMA-ArtLens-031.jpg"/>
          <p:cNvPicPr>
            <a:picLocks noChangeAspect="1" noChangeArrowheads="1"/>
          </p:cNvPicPr>
          <p:nvPr/>
        </p:nvPicPr>
        <p:blipFill rotWithShape="1">
          <a:blip r:embed="rId3" cstate="print"/>
          <a:srcRect l="17996" r="24726"/>
          <a:stretch/>
        </p:blipFill>
        <p:spPr bwMode="auto">
          <a:xfrm>
            <a:off x="6998665" y="4054430"/>
            <a:ext cx="2145335" cy="2809151"/>
          </a:xfrm>
          <a:prstGeom prst="rect">
            <a:avLst/>
          </a:prstGeom>
          <a:noFill/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-1371600" y="6041602"/>
            <a:ext cx="0" cy="15240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Заголовок 6">
            <a:extLst>
              <a:ext uri="{FF2B5EF4-FFF2-40B4-BE49-F238E27FC236}">
                <a16:creationId xmlns="" xmlns:a16="http://schemas.microsoft.com/office/drawing/2014/main" id="{251D4F57-971E-41DA-81E5-99B006156822}"/>
              </a:ext>
            </a:extLst>
          </p:cNvPr>
          <p:cNvSpPr txBox="1">
            <a:spLocks/>
          </p:cNvSpPr>
          <p:nvPr/>
        </p:nvSpPr>
        <p:spPr bwMode="auto">
          <a:xfrm>
            <a:off x="601663" y="1505664"/>
            <a:ext cx="570230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b="1" spc="-1" dirty="0">
                <a:solidFill>
                  <a:srgbClr val="F04942"/>
                </a:solidFill>
                <a:latin typeface="Arial"/>
                <a:cs typeface="Arial" panose="020B0604020202020204" pitchFamily="34" charset="0"/>
              </a:rPr>
              <a:t>Федеральный проект</a:t>
            </a:r>
          </a:p>
          <a:p>
            <a:pPr eaLnBrk="1" hangingPunct="1">
              <a:defRPr/>
            </a:pPr>
            <a:r>
              <a:rPr lang="ru-RU" altLang="ru-RU" sz="2400" b="1" spc="-1" dirty="0">
                <a:solidFill>
                  <a:srgbClr val="F04942"/>
                </a:solidFill>
                <a:latin typeface="Arial"/>
                <a:cs typeface="Arial" panose="020B0604020202020204" pitchFamily="34" charset="0"/>
              </a:rPr>
              <a:t>«Цифровая культура»</a:t>
            </a:r>
            <a:endParaRPr lang="ru-RU" altLang="ru-RU" sz="2400" b="1" dirty="0">
              <a:solidFill>
                <a:srgbClr val="F04942"/>
              </a:solidFill>
              <a:cs typeface="Arial" panose="020B0604020202020204" pitchFamily="34" charset="0"/>
            </a:endParaRPr>
          </a:p>
        </p:txBody>
      </p:sp>
      <p:sp>
        <p:nvSpPr>
          <p:cNvPr id="23" name="Заголовок 1">
            <a:extLst>
              <a:ext uri="{FF2B5EF4-FFF2-40B4-BE49-F238E27FC236}">
                <a16:creationId xmlns="" xmlns:a16="http://schemas.microsoft.com/office/drawing/2014/main" id="{AF02323E-20FF-4A7F-9949-16248C2D94B1}"/>
              </a:ext>
            </a:extLst>
          </p:cNvPr>
          <p:cNvSpPr txBox="1">
            <a:spLocks/>
          </p:cNvSpPr>
          <p:nvPr/>
        </p:nvSpPr>
        <p:spPr>
          <a:xfrm>
            <a:off x="2522538" y="625475"/>
            <a:ext cx="5592762" cy="268288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sz="1400" spc="4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Rasa Medium"/>
              </a:rPr>
              <a:t>МИНИСТЕРСТВО КУЛЬТУРЫ НОВГОРОДСКОЙ ОБЛАСТИ</a:t>
            </a:r>
            <a:endParaRPr sz="1400" spc="4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Box 4">
            <a:extLst>
              <a:ext uri="{FF2B5EF4-FFF2-40B4-BE49-F238E27FC236}">
                <a16:creationId xmlns="" xmlns:a16="http://schemas.microsoft.com/office/drawing/2014/main" id="{86CD0A03-9C0B-4F6A-82DE-1BDEA627BF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5000" dirty="0">
                <a:solidFill>
                  <a:schemeClr val="bg1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7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4247636-821A-42E9-837C-F3B2135A47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527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/>
          <a:stretch/>
        </p:blipFill>
        <p:spPr>
          <a:xfrm>
            <a:off x="0" y="1638300"/>
            <a:ext cx="9144000" cy="535432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55272" y="1925132"/>
            <a:ext cx="2619828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Спасибо</a:t>
            </a:r>
          </a:p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2900705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3932</TotalTime>
  <Words>638</Words>
  <Application>Microsoft Office PowerPoint</Application>
  <PresentationFormat>Экран (4:3)</PresentationFormat>
  <Paragraphs>189</Paragraphs>
  <Slides>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Vanechek</dc:creator>
  <cp:lastModifiedBy>Ксения</cp:lastModifiedBy>
  <cp:revision>338</cp:revision>
  <cp:lastPrinted>2020-01-20T21:02:14Z</cp:lastPrinted>
  <dcterms:created xsi:type="dcterms:W3CDTF">2019-02-26T08:00:14Z</dcterms:created>
  <dcterms:modified xsi:type="dcterms:W3CDTF">2020-04-09T15:33:40Z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2019-02-13T00:00:00Z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2019-02-26T00:00:00Z</vt:filetime>
  </property>
</Properties>
</file>